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6" r:id="rId2"/>
    <p:sldMasterId id="2147483661" r:id="rId3"/>
    <p:sldMasterId id="2147483676" r:id="rId4"/>
  </p:sldMasterIdLst>
  <p:notesMasterIdLst>
    <p:notesMasterId r:id="rId19"/>
  </p:notesMasterIdLst>
  <p:handoutMasterIdLst>
    <p:handoutMasterId r:id="rId20"/>
  </p:handoutMasterIdLst>
  <p:sldIdLst>
    <p:sldId id="331" r:id="rId5"/>
    <p:sldId id="335" r:id="rId6"/>
    <p:sldId id="337" r:id="rId7"/>
    <p:sldId id="336" r:id="rId8"/>
    <p:sldId id="345" r:id="rId9"/>
    <p:sldId id="346" r:id="rId10"/>
    <p:sldId id="347" r:id="rId11"/>
    <p:sldId id="348" r:id="rId12"/>
    <p:sldId id="362" r:id="rId13"/>
    <p:sldId id="353" r:id="rId14"/>
    <p:sldId id="355" r:id="rId15"/>
    <p:sldId id="357" r:id="rId16"/>
    <p:sldId id="359" r:id="rId17"/>
    <p:sldId id="364" r:id="rId18"/>
  </p:sldIdLst>
  <p:sldSz cx="9601200" cy="6858000"/>
  <p:notesSz cx="7019925" cy="930592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969"/>
    <a:srgbClr val="DDDDDD"/>
    <a:srgbClr val="9954CC"/>
    <a:srgbClr val="FF9933"/>
    <a:srgbClr val="FFFF00"/>
    <a:srgbClr val="893BC3"/>
    <a:srgbClr val="FF0066"/>
    <a:srgbClr val="CCECFF"/>
    <a:srgbClr val="FFEB99"/>
    <a:srgbClr val="000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8870" autoAdjust="0"/>
  </p:normalViewPr>
  <p:slideViewPr>
    <p:cSldViewPr snapToGrid="0" snapToObjects="1" showGuides="1">
      <p:cViewPr varScale="1">
        <p:scale>
          <a:sx n="73" d="100"/>
          <a:sy n="73" d="100"/>
        </p:scale>
        <p:origin x="-630" y="-96"/>
      </p:cViewPr>
      <p:guideLst>
        <p:guide orient="horz" pos="957"/>
        <p:guide orient="horz" pos="700"/>
        <p:guide orient="horz" pos="175"/>
        <p:guide pos="5775"/>
      </p:guideLst>
    </p:cSldViewPr>
  </p:slideViewPr>
  <p:outlineViewPr>
    <p:cViewPr>
      <p:scale>
        <a:sx n="33" d="100"/>
        <a:sy n="33" d="100"/>
      </p:scale>
      <p:origin x="48" y="5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D6382-515F-4786-AC88-1BBB191583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4B58A0-A2B4-423C-87B8-1C6FD2C535F4}">
      <dgm:prSet phldrT="[Text]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York 2 Energy Center</a:t>
          </a:r>
          <a:endParaRPr lang="en-US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CD38DC-99AC-404A-A602-592775866748}" type="parTrans" cxnId="{B8F3BADB-DD45-46F9-9F3A-E72264392C05}">
      <dgm:prSet/>
      <dgm:spPr/>
      <dgm:t>
        <a:bodyPr/>
        <a:lstStyle/>
        <a:p>
          <a:endParaRPr lang="en-US"/>
        </a:p>
      </dgm:t>
    </dgm:pt>
    <dgm:pt modelId="{B9720DE1-663B-4D4A-93A4-811F517F2D58}" type="sibTrans" cxnId="{B8F3BADB-DD45-46F9-9F3A-E72264392C05}">
      <dgm:prSet/>
      <dgm:spPr/>
      <dgm:t>
        <a:bodyPr/>
        <a:lstStyle/>
        <a:p>
          <a:endParaRPr lang="en-US"/>
        </a:p>
      </dgm:t>
    </dgm:pt>
    <dgm:pt modelId="{864C53F3-E64B-4BC5-9B55-EA771D29E719}">
      <dgm:prSet phldrT="[Text]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830 MW Natural gas-fired combined-cycle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1462F-B871-4C4A-859D-42F7BC191C87}" type="parTrans" cxnId="{0E1ACDD6-EBAA-4A3D-9E6A-DCFF18672054}">
      <dgm:prSet/>
      <dgm:spPr/>
      <dgm:t>
        <a:bodyPr/>
        <a:lstStyle/>
        <a:p>
          <a:endParaRPr lang="en-US"/>
        </a:p>
      </dgm:t>
    </dgm:pt>
    <dgm:pt modelId="{1A9B2F4F-1272-41D6-A271-382173777928}" type="sibTrans" cxnId="{0E1ACDD6-EBAA-4A3D-9E6A-DCFF18672054}">
      <dgm:prSet/>
      <dgm:spPr/>
      <dgm:t>
        <a:bodyPr/>
        <a:lstStyle/>
        <a:p>
          <a:endParaRPr lang="en-US"/>
        </a:p>
      </dgm:t>
    </dgm:pt>
    <dgm:pt modelId="{7318DD25-25AE-4D43-9DCA-56452E38A827}">
      <dgm:prSet phldrT="[Text]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Located in Peach Bottom Township, PA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67082-153F-4B9D-9B29-29059017B802}" type="parTrans" cxnId="{5DBF2CED-B25D-4B41-BC7B-1D9E00C66CD5}">
      <dgm:prSet/>
      <dgm:spPr/>
      <dgm:t>
        <a:bodyPr/>
        <a:lstStyle/>
        <a:p>
          <a:endParaRPr lang="en-US"/>
        </a:p>
      </dgm:t>
    </dgm:pt>
    <dgm:pt modelId="{735A7454-BCEA-4AA8-8510-133990E4E38A}" type="sibTrans" cxnId="{5DBF2CED-B25D-4B41-BC7B-1D9E00C66CD5}">
      <dgm:prSet/>
      <dgm:spPr/>
      <dgm:t>
        <a:bodyPr/>
        <a:lstStyle/>
        <a:p>
          <a:endParaRPr lang="en-US"/>
        </a:p>
      </dgm:t>
    </dgm:pt>
    <dgm:pt modelId="{C9D61129-DF1A-496B-A4A5-CD045A8039D1}">
      <dgm:prSet phldrT="[Text]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Target COD: 2017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8006C8-BFC2-4C4D-8850-4F0D5A39007F}" type="parTrans" cxnId="{4D5AFF31-6B39-4969-A291-D4BD0A11BC73}">
      <dgm:prSet/>
      <dgm:spPr/>
      <dgm:t>
        <a:bodyPr/>
        <a:lstStyle/>
        <a:p>
          <a:endParaRPr lang="en-US"/>
        </a:p>
      </dgm:t>
    </dgm:pt>
    <dgm:pt modelId="{92A5A853-3F2F-4CF4-BB43-FA029F1FCE8E}" type="sibTrans" cxnId="{4D5AFF31-6B39-4969-A291-D4BD0A11BC73}">
      <dgm:prSet/>
      <dgm:spPr/>
      <dgm:t>
        <a:bodyPr/>
        <a:lstStyle/>
        <a:p>
          <a:endParaRPr lang="en-US"/>
        </a:p>
      </dgm:t>
    </dgm:pt>
    <dgm:pt modelId="{2CAB9071-1F13-41B9-B41C-0E49ED5EA685}" type="pres">
      <dgm:prSet presAssocID="{FDDD6382-515F-4786-AC88-1BBB19158342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B8F5F-1D47-44B6-80E5-30FA8BBCF0F6}" type="pres">
      <dgm:prSet presAssocID="{714B58A0-A2B4-423C-87B8-1C6FD2C535F4}" presName="comp" presStyleCnt="0"/>
      <dgm:spPr/>
    </dgm:pt>
    <dgm:pt modelId="{BD4ECA3C-16E6-4226-A856-4127BAB99DD5}" type="pres">
      <dgm:prSet presAssocID="{714B58A0-A2B4-423C-87B8-1C6FD2C535F4}" presName="box" presStyleLbl="node1" presStyleIdx="0" presStyleCnt="1" custLinFactNeighborY="-6976"/>
      <dgm:spPr/>
      <dgm:t>
        <a:bodyPr/>
        <a:lstStyle/>
        <a:p>
          <a:endParaRPr lang="en-US"/>
        </a:p>
      </dgm:t>
    </dgm:pt>
    <dgm:pt modelId="{F2481408-FB8C-45D0-86D6-75C40CA1631B}" type="pres">
      <dgm:prSet presAssocID="{714B58A0-A2B4-423C-87B8-1C6FD2C535F4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60A96F73-04B1-40B6-A2DF-19C436F4CEA2}" type="pres">
      <dgm:prSet presAssocID="{714B58A0-A2B4-423C-87B8-1C6FD2C535F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249DC-73A1-4ADD-B0F0-A7212CAE3907}" type="presOf" srcId="{C9D61129-DF1A-496B-A4A5-CD045A8039D1}" destId="{60A96F73-04B1-40B6-A2DF-19C436F4CEA2}" srcOrd="1" destOrd="3" presId="urn:microsoft.com/office/officeart/2005/8/layout/vList4"/>
    <dgm:cxn modelId="{D939F776-7FBA-4848-A2C5-ACAD0B1ED7D0}" type="presOf" srcId="{C9D61129-DF1A-496B-A4A5-CD045A8039D1}" destId="{BD4ECA3C-16E6-4226-A856-4127BAB99DD5}" srcOrd="0" destOrd="3" presId="urn:microsoft.com/office/officeart/2005/8/layout/vList4"/>
    <dgm:cxn modelId="{0E1ACDD6-EBAA-4A3D-9E6A-DCFF18672054}" srcId="{714B58A0-A2B4-423C-87B8-1C6FD2C535F4}" destId="{864C53F3-E64B-4BC5-9B55-EA771D29E719}" srcOrd="0" destOrd="0" parTransId="{67F1462F-B871-4C4A-859D-42F7BC191C87}" sibTransId="{1A9B2F4F-1272-41D6-A271-382173777928}"/>
    <dgm:cxn modelId="{F8939F5B-2611-4F11-91DE-A012DF9FE665}" type="presOf" srcId="{FDDD6382-515F-4786-AC88-1BBB19158342}" destId="{2CAB9071-1F13-41B9-B41C-0E49ED5EA685}" srcOrd="0" destOrd="0" presId="urn:microsoft.com/office/officeart/2005/8/layout/vList4"/>
    <dgm:cxn modelId="{483BC2E1-5A93-467D-8F9E-FFCE42BF222A}" type="presOf" srcId="{714B58A0-A2B4-423C-87B8-1C6FD2C535F4}" destId="{60A96F73-04B1-40B6-A2DF-19C436F4CEA2}" srcOrd="1" destOrd="0" presId="urn:microsoft.com/office/officeart/2005/8/layout/vList4"/>
    <dgm:cxn modelId="{4D5AFF31-6B39-4969-A291-D4BD0A11BC73}" srcId="{714B58A0-A2B4-423C-87B8-1C6FD2C535F4}" destId="{C9D61129-DF1A-496B-A4A5-CD045A8039D1}" srcOrd="2" destOrd="0" parTransId="{E08006C8-BFC2-4C4D-8850-4F0D5A39007F}" sibTransId="{92A5A853-3F2F-4CF4-BB43-FA029F1FCE8E}"/>
    <dgm:cxn modelId="{385B4544-0E8B-4798-AC99-547589C329A2}" type="presOf" srcId="{864C53F3-E64B-4BC5-9B55-EA771D29E719}" destId="{BD4ECA3C-16E6-4226-A856-4127BAB99DD5}" srcOrd="0" destOrd="1" presId="urn:microsoft.com/office/officeart/2005/8/layout/vList4"/>
    <dgm:cxn modelId="{25AE677E-34B4-4D25-8C19-BDEB1CF310B7}" type="presOf" srcId="{7318DD25-25AE-4D43-9DCA-56452E38A827}" destId="{60A96F73-04B1-40B6-A2DF-19C436F4CEA2}" srcOrd="1" destOrd="2" presId="urn:microsoft.com/office/officeart/2005/8/layout/vList4"/>
    <dgm:cxn modelId="{4C6A3D1F-4A61-4DF1-A46F-19841916AEE2}" type="presOf" srcId="{714B58A0-A2B4-423C-87B8-1C6FD2C535F4}" destId="{BD4ECA3C-16E6-4226-A856-4127BAB99DD5}" srcOrd="0" destOrd="0" presId="urn:microsoft.com/office/officeart/2005/8/layout/vList4"/>
    <dgm:cxn modelId="{6D797B68-F031-44EE-B237-73A7057F8A37}" type="presOf" srcId="{7318DD25-25AE-4D43-9DCA-56452E38A827}" destId="{BD4ECA3C-16E6-4226-A856-4127BAB99DD5}" srcOrd="0" destOrd="2" presId="urn:microsoft.com/office/officeart/2005/8/layout/vList4"/>
    <dgm:cxn modelId="{282F253F-E626-45C1-A873-61CA37A92D50}" type="presOf" srcId="{864C53F3-E64B-4BC5-9B55-EA771D29E719}" destId="{60A96F73-04B1-40B6-A2DF-19C436F4CEA2}" srcOrd="1" destOrd="1" presId="urn:microsoft.com/office/officeart/2005/8/layout/vList4"/>
    <dgm:cxn modelId="{B8F3BADB-DD45-46F9-9F3A-E72264392C05}" srcId="{FDDD6382-515F-4786-AC88-1BBB19158342}" destId="{714B58A0-A2B4-423C-87B8-1C6FD2C535F4}" srcOrd="0" destOrd="0" parTransId="{17CD38DC-99AC-404A-A602-592775866748}" sibTransId="{B9720DE1-663B-4D4A-93A4-811F517F2D58}"/>
    <dgm:cxn modelId="{5DBF2CED-B25D-4B41-BC7B-1D9E00C66CD5}" srcId="{714B58A0-A2B4-423C-87B8-1C6FD2C535F4}" destId="{7318DD25-25AE-4D43-9DCA-56452E38A827}" srcOrd="1" destOrd="0" parTransId="{9B467082-153F-4B9D-9B29-29059017B802}" sibTransId="{735A7454-BCEA-4AA8-8510-133990E4E38A}"/>
    <dgm:cxn modelId="{17A69B04-B848-4400-B0FC-972AFF1CCFF5}" type="presParOf" srcId="{2CAB9071-1F13-41B9-B41C-0E49ED5EA685}" destId="{48BB8F5F-1D47-44B6-80E5-30FA8BBCF0F6}" srcOrd="0" destOrd="0" presId="urn:microsoft.com/office/officeart/2005/8/layout/vList4"/>
    <dgm:cxn modelId="{5A90E776-F0FA-4386-87DF-9CDE64794E07}" type="presParOf" srcId="{48BB8F5F-1D47-44B6-80E5-30FA8BBCF0F6}" destId="{BD4ECA3C-16E6-4226-A856-4127BAB99DD5}" srcOrd="0" destOrd="0" presId="urn:microsoft.com/office/officeart/2005/8/layout/vList4"/>
    <dgm:cxn modelId="{46C9FE69-2E7F-4C19-9F92-EE275465B055}" type="presParOf" srcId="{48BB8F5F-1D47-44B6-80E5-30FA8BBCF0F6}" destId="{F2481408-FB8C-45D0-86D6-75C40CA1631B}" srcOrd="1" destOrd="0" presId="urn:microsoft.com/office/officeart/2005/8/layout/vList4"/>
    <dgm:cxn modelId="{4EB4C0D7-C6FB-4CCB-9665-66D19DDA3F34}" type="presParOf" srcId="{48BB8F5F-1D47-44B6-80E5-30FA8BBCF0F6}" destId="{60A96F73-04B1-40B6-A2DF-19C436F4CEA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47D09-DC15-4ACD-A18C-8D38B5595E4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431A3-35E7-4BF3-88E1-76B05AF1006A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US" sz="170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Garrison Energy Center</a:t>
          </a:r>
          <a:endParaRPr lang="en-US" sz="1700" b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D36906-6163-45EE-A71B-E18688D76334}" type="parTrans" cxnId="{A8E9A68D-AD4B-4D9C-BE04-8B5346A4CC20}">
      <dgm:prSet/>
      <dgm:spPr/>
      <dgm:t>
        <a:bodyPr/>
        <a:lstStyle/>
        <a:p>
          <a:endParaRPr lang="en-US"/>
        </a:p>
      </dgm:t>
    </dgm:pt>
    <dgm:pt modelId="{46D304BD-ED71-4E27-8D3C-345653D351FC}" type="sibTrans" cxnId="{A8E9A68D-AD4B-4D9C-BE04-8B5346A4CC20}">
      <dgm:prSet/>
      <dgm:spPr/>
      <dgm:t>
        <a:bodyPr/>
        <a:lstStyle/>
        <a:p>
          <a:endParaRPr lang="en-US"/>
        </a:p>
      </dgm:t>
    </dgm:pt>
    <dgm:pt modelId="{96522741-E9D8-4E1B-9357-4EA6161CDD90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1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209 MW Natural Gas-fired Combined-cycle</a:t>
          </a:r>
          <a:endParaRPr lang="en-US" sz="13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EE780C-991E-4DEE-B7D4-087D3687A635}" type="parTrans" cxnId="{5EA7C93A-484B-4768-A2E7-53FDC51C8299}">
      <dgm:prSet/>
      <dgm:spPr/>
      <dgm:t>
        <a:bodyPr/>
        <a:lstStyle/>
        <a:p>
          <a:endParaRPr lang="en-US"/>
        </a:p>
      </dgm:t>
    </dgm:pt>
    <dgm:pt modelId="{5B88D553-18DF-4EEA-9C8C-508232A2CEBC}" type="sibTrans" cxnId="{5EA7C93A-484B-4768-A2E7-53FDC51C8299}">
      <dgm:prSet/>
      <dgm:spPr/>
      <dgm:t>
        <a:bodyPr/>
        <a:lstStyle/>
        <a:p>
          <a:endParaRPr lang="en-US"/>
        </a:p>
      </dgm:t>
    </dgm:pt>
    <dgm:pt modelId="{FBD98ECE-370C-436C-A477-C8C9E87CF3A9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1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Located in Dover, DE</a:t>
          </a:r>
          <a:endParaRPr lang="en-US" sz="13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7E4865-37F8-461F-93C1-46264C52863B}" type="parTrans" cxnId="{0949E1FD-BF44-44A0-9A58-4CE6A25E7682}">
      <dgm:prSet/>
      <dgm:spPr/>
      <dgm:t>
        <a:bodyPr/>
        <a:lstStyle/>
        <a:p>
          <a:endParaRPr lang="en-US"/>
        </a:p>
      </dgm:t>
    </dgm:pt>
    <dgm:pt modelId="{4267A28A-5B21-47D6-B51B-A661A415CD8C}" type="sibTrans" cxnId="{0949E1FD-BF44-44A0-9A58-4CE6A25E7682}">
      <dgm:prSet/>
      <dgm:spPr/>
      <dgm:t>
        <a:bodyPr/>
        <a:lstStyle/>
        <a:p>
          <a:endParaRPr lang="en-US"/>
        </a:p>
      </dgm:t>
    </dgm:pt>
    <dgm:pt modelId="{DC08E41A-3688-4766-8F03-71055B7B90A6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1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Phase 2: TBD</a:t>
          </a:r>
          <a:endParaRPr lang="en-US" sz="13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1D70B-8AEB-4619-9905-4D3F34901858}" type="parTrans" cxnId="{F7B11CCA-6F09-4F18-ADB3-950189D1C15F}">
      <dgm:prSet/>
      <dgm:spPr/>
      <dgm:t>
        <a:bodyPr/>
        <a:lstStyle/>
        <a:p>
          <a:endParaRPr lang="en-US"/>
        </a:p>
      </dgm:t>
    </dgm:pt>
    <dgm:pt modelId="{42A6AE6B-17EF-48DD-A6BA-5FC7371AC5C4}" type="sibTrans" cxnId="{F7B11CCA-6F09-4F18-ADB3-950189D1C15F}">
      <dgm:prSet/>
      <dgm:spPr/>
      <dgm:t>
        <a:bodyPr/>
        <a:lstStyle/>
        <a:p>
          <a:endParaRPr lang="en-US"/>
        </a:p>
      </dgm:t>
    </dgm:pt>
    <dgm:pt modelId="{8495C9FC-1C89-4699-83E0-E657C61EEB20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US" sz="1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Newest PJM Project (in-service June 2015)</a:t>
          </a:r>
          <a:endParaRPr lang="en-US" sz="13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4D9C8-97C9-4082-B1A1-56CB809919A7}" type="parTrans" cxnId="{27023A89-4051-4840-B03C-D5051E60325F}">
      <dgm:prSet/>
      <dgm:spPr/>
      <dgm:t>
        <a:bodyPr/>
        <a:lstStyle/>
        <a:p>
          <a:endParaRPr lang="en-US"/>
        </a:p>
      </dgm:t>
    </dgm:pt>
    <dgm:pt modelId="{2E7D1945-7C20-4322-B775-F9D46FA7380A}" type="sibTrans" cxnId="{27023A89-4051-4840-B03C-D5051E60325F}">
      <dgm:prSet/>
      <dgm:spPr/>
      <dgm:t>
        <a:bodyPr/>
        <a:lstStyle/>
        <a:p>
          <a:endParaRPr lang="en-US"/>
        </a:p>
      </dgm:t>
    </dgm:pt>
    <dgm:pt modelId="{3C3E2A48-F09F-4E8B-B25C-5175DC5A2CB2}" type="pres">
      <dgm:prSet presAssocID="{AA347D09-DC15-4ACD-A18C-8D38B5595E40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894A9C-B6E8-418F-9959-9F51DFBAA2B0}" type="pres">
      <dgm:prSet presAssocID="{396431A3-35E7-4BF3-88E1-76B05AF1006A}" presName="comp" presStyleCnt="0"/>
      <dgm:spPr/>
    </dgm:pt>
    <dgm:pt modelId="{C0A266C4-7D49-4C77-9E7D-289871238E4B}" type="pres">
      <dgm:prSet presAssocID="{396431A3-35E7-4BF3-88E1-76B05AF1006A}" presName="box" presStyleLbl="node1" presStyleIdx="0" presStyleCnt="1" custLinFactNeighborY="8090"/>
      <dgm:spPr/>
      <dgm:t>
        <a:bodyPr/>
        <a:lstStyle/>
        <a:p>
          <a:endParaRPr lang="en-US"/>
        </a:p>
      </dgm:t>
    </dgm:pt>
    <dgm:pt modelId="{DF5C1E9B-E377-43A8-A80A-5986DADC8636}" type="pres">
      <dgm:prSet presAssocID="{396431A3-35E7-4BF3-88E1-76B05AF1006A}" presName="img" presStyleLbl="fgImgPlace1" presStyleIdx="0" presStyleCnt="1" custScaleX="116790" custScaleY="100619" custLinFactNeighborX="131" custLinFactNeighborY="77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US"/>
        </a:p>
      </dgm:t>
    </dgm:pt>
    <dgm:pt modelId="{21C9AF87-91F4-4D53-80E0-FFFB38D55F1E}" type="pres">
      <dgm:prSet presAssocID="{396431A3-35E7-4BF3-88E1-76B05AF10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B11CCA-6F09-4F18-ADB3-950189D1C15F}" srcId="{396431A3-35E7-4BF3-88E1-76B05AF1006A}" destId="{DC08E41A-3688-4766-8F03-71055B7B90A6}" srcOrd="2" destOrd="0" parTransId="{C881D70B-8AEB-4619-9905-4D3F34901858}" sibTransId="{42A6AE6B-17EF-48DD-A6BA-5FC7371AC5C4}"/>
    <dgm:cxn modelId="{0949E1FD-BF44-44A0-9A58-4CE6A25E7682}" srcId="{396431A3-35E7-4BF3-88E1-76B05AF1006A}" destId="{FBD98ECE-370C-436C-A477-C8C9E87CF3A9}" srcOrd="1" destOrd="0" parTransId="{F97E4865-37F8-461F-93C1-46264C52863B}" sibTransId="{4267A28A-5B21-47D6-B51B-A661A415CD8C}"/>
    <dgm:cxn modelId="{5EA7C93A-484B-4768-A2E7-53FDC51C8299}" srcId="{396431A3-35E7-4BF3-88E1-76B05AF1006A}" destId="{96522741-E9D8-4E1B-9357-4EA6161CDD90}" srcOrd="0" destOrd="0" parTransId="{D2EE780C-991E-4DEE-B7D4-087D3687A635}" sibTransId="{5B88D553-18DF-4EEA-9C8C-508232A2CEBC}"/>
    <dgm:cxn modelId="{CBCAA9B4-E813-4179-85E0-D453E8F256EA}" type="presOf" srcId="{8495C9FC-1C89-4699-83E0-E657C61EEB20}" destId="{21C9AF87-91F4-4D53-80E0-FFFB38D55F1E}" srcOrd="1" destOrd="4" presId="urn:microsoft.com/office/officeart/2005/8/layout/vList4"/>
    <dgm:cxn modelId="{7615E8A6-6CEE-41E0-AC28-64162B144BAB}" type="presOf" srcId="{96522741-E9D8-4E1B-9357-4EA6161CDD90}" destId="{C0A266C4-7D49-4C77-9E7D-289871238E4B}" srcOrd="0" destOrd="1" presId="urn:microsoft.com/office/officeart/2005/8/layout/vList4"/>
    <dgm:cxn modelId="{27023A89-4051-4840-B03C-D5051E60325F}" srcId="{396431A3-35E7-4BF3-88E1-76B05AF1006A}" destId="{8495C9FC-1C89-4699-83E0-E657C61EEB20}" srcOrd="3" destOrd="0" parTransId="{3544D9C8-97C9-4082-B1A1-56CB809919A7}" sibTransId="{2E7D1945-7C20-4322-B775-F9D46FA7380A}"/>
    <dgm:cxn modelId="{19FBA9AC-BC15-418B-BD9E-644112E39AC5}" type="presOf" srcId="{96522741-E9D8-4E1B-9357-4EA6161CDD90}" destId="{21C9AF87-91F4-4D53-80E0-FFFB38D55F1E}" srcOrd="1" destOrd="1" presId="urn:microsoft.com/office/officeart/2005/8/layout/vList4"/>
    <dgm:cxn modelId="{C7B5DAC3-7BA4-45E1-AE72-F5E55B71B9E8}" type="presOf" srcId="{FBD98ECE-370C-436C-A477-C8C9E87CF3A9}" destId="{C0A266C4-7D49-4C77-9E7D-289871238E4B}" srcOrd="0" destOrd="2" presId="urn:microsoft.com/office/officeart/2005/8/layout/vList4"/>
    <dgm:cxn modelId="{0AEE57B9-93FD-44C0-842D-116E9B47DEA9}" type="presOf" srcId="{FBD98ECE-370C-436C-A477-C8C9E87CF3A9}" destId="{21C9AF87-91F4-4D53-80E0-FFFB38D55F1E}" srcOrd="1" destOrd="2" presId="urn:microsoft.com/office/officeart/2005/8/layout/vList4"/>
    <dgm:cxn modelId="{11453EEB-60C6-4D7D-AA6D-301DC1E10673}" type="presOf" srcId="{396431A3-35E7-4BF3-88E1-76B05AF1006A}" destId="{C0A266C4-7D49-4C77-9E7D-289871238E4B}" srcOrd="0" destOrd="0" presId="urn:microsoft.com/office/officeart/2005/8/layout/vList4"/>
    <dgm:cxn modelId="{DABF9FCF-9F72-47B3-9AA9-F2FB3032743D}" type="presOf" srcId="{DC08E41A-3688-4766-8F03-71055B7B90A6}" destId="{21C9AF87-91F4-4D53-80E0-FFFB38D55F1E}" srcOrd="1" destOrd="3" presId="urn:microsoft.com/office/officeart/2005/8/layout/vList4"/>
    <dgm:cxn modelId="{70DE453A-EC27-4F22-A849-B9E3FB3D7D8A}" type="presOf" srcId="{396431A3-35E7-4BF3-88E1-76B05AF1006A}" destId="{21C9AF87-91F4-4D53-80E0-FFFB38D55F1E}" srcOrd="1" destOrd="0" presId="urn:microsoft.com/office/officeart/2005/8/layout/vList4"/>
    <dgm:cxn modelId="{427E8CE3-7418-4489-BB5D-8B4E505EDF5F}" type="presOf" srcId="{AA347D09-DC15-4ACD-A18C-8D38B5595E40}" destId="{3C3E2A48-F09F-4E8B-B25C-5175DC5A2CB2}" srcOrd="0" destOrd="0" presId="urn:microsoft.com/office/officeart/2005/8/layout/vList4"/>
    <dgm:cxn modelId="{333B7E67-D0F8-4FC8-A127-A39A7E23EF3F}" type="presOf" srcId="{DC08E41A-3688-4766-8F03-71055B7B90A6}" destId="{C0A266C4-7D49-4C77-9E7D-289871238E4B}" srcOrd="0" destOrd="3" presId="urn:microsoft.com/office/officeart/2005/8/layout/vList4"/>
    <dgm:cxn modelId="{5AF3254E-7B90-4CBC-850F-F7C54477848A}" type="presOf" srcId="{8495C9FC-1C89-4699-83E0-E657C61EEB20}" destId="{C0A266C4-7D49-4C77-9E7D-289871238E4B}" srcOrd="0" destOrd="4" presId="urn:microsoft.com/office/officeart/2005/8/layout/vList4"/>
    <dgm:cxn modelId="{A8E9A68D-AD4B-4D9C-BE04-8B5346A4CC20}" srcId="{AA347D09-DC15-4ACD-A18C-8D38B5595E40}" destId="{396431A3-35E7-4BF3-88E1-76B05AF1006A}" srcOrd="0" destOrd="0" parTransId="{6CD36906-6163-45EE-A71B-E18688D76334}" sibTransId="{46D304BD-ED71-4E27-8D3C-345653D351FC}"/>
    <dgm:cxn modelId="{A088BCD4-95B8-4A79-AC49-4F09F1A7FFF3}" type="presParOf" srcId="{3C3E2A48-F09F-4E8B-B25C-5175DC5A2CB2}" destId="{EE894A9C-B6E8-418F-9959-9F51DFBAA2B0}" srcOrd="0" destOrd="0" presId="urn:microsoft.com/office/officeart/2005/8/layout/vList4"/>
    <dgm:cxn modelId="{7593763F-A05C-42BC-B6D8-493E18D10A71}" type="presParOf" srcId="{EE894A9C-B6E8-418F-9959-9F51DFBAA2B0}" destId="{C0A266C4-7D49-4C77-9E7D-289871238E4B}" srcOrd="0" destOrd="0" presId="urn:microsoft.com/office/officeart/2005/8/layout/vList4"/>
    <dgm:cxn modelId="{8E09EB9A-7954-43B1-823D-65A09075765A}" type="presParOf" srcId="{EE894A9C-B6E8-418F-9959-9F51DFBAA2B0}" destId="{DF5C1E9B-E377-43A8-A80A-5986DADC8636}" srcOrd="1" destOrd="0" presId="urn:microsoft.com/office/officeart/2005/8/layout/vList4"/>
    <dgm:cxn modelId="{6E27EB86-3154-4E42-A236-ADED2F2DA9C2}" type="presParOf" srcId="{EE894A9C-B6E8-418F-9959-9F51DFBAA2B0}" destId="{21C9AF87-91F4-4D53-80E0-FFFB38D55F1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C66D96-C354-49A8-B514-54487EB8531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93A5DC-DFA0-4AE8-8549-8D73997A82CD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Calpine has been very active in supporting EPA and the CPP</a:t>
          </a:r>
          <a:endParaRPr lang="en-US" dirty="0"/>
        </a:p>
      </dgm:t>
    </dgm:pt>
    <dgm:pt modelId="{733F53F3-AE9B-45D9-8050-5C0338C7790B}" type="parTrans" cxnId="{62331C69-53AF-41F4-988D-19B19FAEDAC2}">
      <dgm:prSet/>
      <dgm:spPr/>
      <dgm:t>
        <a:bodyPr/>
        <a:lstStyle/>
        <a:p>
          <a:endParaRPr lang="en-US"/>
        </a:p>
      </dgm:t>
    </dgm:pt>
    <dgm:pt modelId="{17EDFC88-BC38-4740-BE54-95AE4C541607}" type="sibTrans" cxnId="{62331C69-53AF-41F4-988D-19B19FAEDAC2}">
      <dgm:prSet/>
      <dgm:spPr/>
      <dgm:t>
        <a:bodyPr/>
        <a:lstStyle/>
        <a:p>
          <a:endParaRPr lang="en-US"/>
        </a:p>
      </dgm:t>
    </dgm:pt>
    <dgm:pt modelId="{4A8F551F-15E9-4ED7-B989-FBCD01FE0402}">
      <dgm:prSet/>
      <dgm:spPr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Filed an amicus brief in support of EPA in litigation in 2015</a:t>
          </a:r>
          <a:endParaRPr lang="en-US" dirty="0"/>
        </a:p>
      </dgm:t>
    </dgm:pt>
    <dgm:pt modelId="{D7ABFC27-B2E1-4C8C-ADB1-56F0DC7D506C}" type="parTrans" cxnId="{F9543FAC-8F10-44DE-B75E-A3519FE2EA08}">
      <dgm:prSet/>
      <dgm:spPr/>
      <dgm:t>
        <a:bodyPr/>
        <a:lstStyle/>
        <a:p>
          <a:endParaRPr lang="en-US"/>
        </a:p>
      </dgm:t>
    </dgm:pt>
    <dgm:pt modelId="{2F981E9E-1499-4301-94C6-D4470E483CFF}" type="sibTrans" cxnId="{F9543FAC-8F10-44DE-B75E-A3519FE2EA08}">
      <dgm:prSet/>
      <dgm:spPr/>
      <dgm:t>
        <a:bodyPr/>
        <a:lstStyle/>
        <a:p>
          <a:endParaRPr lang="en-US"/>
        </a:p>
      </dgm:t>
    </dgm:pt>
    <dgm:pt modelId="{8B839042-FA3C-4F38-9978-8D0AE67EC548}">
      <dgm:prSet/>
      <dgm:spPr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Only power generator to support EPA in early litigation (in re: Murray Energy Corp., No. 14-1112 (D.C. Cir. 2015)</a:t>
          </a:r>
          <a:endParaRPr lang="en-US" dirty="0"/>
        </a:p>
      </dgm:t>
    </dgm:pt>
    <dgm:pt modelId="{30B76308-6FC7-4AC2-A989-644B3A841C1E}" type="parTrans" cxnId="{2DA6E9FC-BED1-43E0-A2F6-D82297FDCB42}">
      <dgm:prSet/>
      <dgm:spPr/>
      <dgm:t>
        <a:bodyPr/>
        <a:lstStyle/>
        <a:p>
          <a:endParaRPr lang="en-US"/>
        </a:p>
      </dgm:t>
    </dgm:pt>
    <dgm:pt modelId="{8CCE125C-49D6-4FB4-A210-816C6B4F65E6}" type="sibTrans" cxnId="{2DA6E9FC-BED1-43E0-A2F6-D82297FDCB42}">
      <dgm:prSet/>
      <dgm:spPr/>
      <dgm:t>
        <a:bodyPr/>
        <a:lstStyle/>
        <a:p>
          <a:endParaRPr lang="en-US"/>
        </a:p>
      </dgm:t>
    </dgm:pt>
    <dgm:pt modelId="{8CB374AE-149A-417F-B9C1-1D6AEFA1F9BD}">
      <dgm:prSet/>
      <dgm:spPr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Calpine is part of a coalition of ten power companies (representing 10% of U.S. generation capacity) defending the Clean Power Plan</a:t>
          </a:r>
          <a:endParaRPr lang="en-US" dirty="0"/>
        </a:p>
      </dgm:t>
    </dgm:pt>
    <dgm:pt modelId="{295EB395-0D5B-405A-9EAD-109A1DC1A395}" type="parTrans" cxnId="{401F5309-1EB7-4876-9611-BB0F0C1C5C1B}">
      <dgm:prSet/>
      <dgm:spPr/>
      <dgm:t>
        <a:bodyPr/>
        <a:lstStyle/>
        <a:p>
          <a:endParaRPr lang="en-US"/>
        </a:p>
      </dgm:t>
    </dgm:pt>
    <dgm:pt modelId="{7B66A021-BD1C-403E-9AD0-4CA7532FE994}" type="sibTrans" cxnId="{401F5309-1EB7-4876-9611-BB0F0C1C5C1B}">
      <dgm:prSet/>
      <dgm:spPr/>
      <dgm:t>
        <a:bodyPr/>
        <a:lstStyle/>
        <a:p>
          <a:endParaRPr lang="en-US"/>
        </a:p>
      </dgm:t>
    </dgm:pt>
    <dgm:pt modelId="{1A85F65C-6A49-4673-8522-3AD67E775712}">
      <dgm:prSet/>
      <dgm:spPr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Will support EPA in support of the CPP at Supreme Court</a:t>
          </a:r>
          <a:endParaRPr lang="en-US" dirty="0"/>
        </a:p>
      </dgm:t>
    </dgm:pt>
    <dgm:pt modelId="{B9EE30C8-21DE-48F1-A18C-222E01C75309}" type="parTrans" cxnId="{B1AE596A-514D-45CC-8232-01960746C4B9}">
      <dgm:prSet/>
      <dgm:spPr/>
      <dgm:t>
        <a:bodyPr/>
        <a:lstStyle/>
        <a:p>
          <a:endParaRPr lang="en-US"/>
        </a:p>
      </dgm:t>
    </dgm:pt>
    <dgm:pt modelId="{36C7A270-5667-4C43-B47D-420081FB13C1}" type="sibTrans" cxnId="{B1AE596A-514D-45CC-8232-01960746C4B9}">
      <dgm:prSet/>
      <dgm:spPr/>
      <dgm:t>
        <a:bodyPr/>
        <a:lstStyle/>
        <a:p>
          <a:endParaRPr lang="en-US"/>
        </a:p>
      </dgm:t>
    </dgm:pt>
    <dgm:pt modelId="{F7013D5A-7D65-44CA-8B47-80DD1EE22080}" type="pres">
      <dgm:prSet presAssocID="{EBC66D96-C354-49A8-B514-54487EB853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71954-E6D7-40E7-A794-1FE0FBA71E56}" type="pres">
      <dgm:prSet presAssocID="{8993A5DC-DFA0-4AE8-8549-8D73997A82CD}" presName="parentLin" presStyleCnt="0"/>
      <dgm:spPr/>
    </dgm:pt>
    <dgm:pt modelId="{88AFD759-452B-4989-84E8-81CA17AA9274}" type="pres">
      <dgm:prSet presAssocID="{8993A5DC-DFA0-4AE8-8549-8D73997A82C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B99D066-BDB8-49A2-9215-CD0740EF5BC6}" type="pres">
      <dgm:prSet presAssocID="{8993A5DC-DFA0-4AE8-8549-8D73997A82CD}" presName="parentText" presStyleLbl="node1" presStyleIdx="0" presStyleCnt="1" custScaleX="1008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EC26B-0BB1-4267-A898-6999CD4F3085}" type="pres">
      <dgm:prSet presAssocID="{8993A5DC-DFA0-4AE8-8549-8D73997A82CD}" presName="negativeSpace" presStyleCnt="0"/>
      <dgm:spPr/>
    </dgm:pt>
    <dgm:pt modelId="{9A1620C7-1382-44A7-9251-46369DC39DDD}" type="pres">
      <dgm:prSet presAssocID="{8993A5DC-DFA0-4AE8-8549-8D73997A82C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99BF07-8F95-433C-91A4-9CD938924B2B}" type="presOf" srcId="{8993A5DC-DFA0-4AE8-8549-8D73997A82CD}" destId="{88AFD759-452B-4989-84E8-81CA17AA9274}" srcOrd="0" destOrd="0" presId="urn:microsoft.com/office/officeart/2005/8/layout/list1"/>
    <dgm:cxn modelId="{77F779E7-AD2F-468F-9E9F-5F31DAA640EF}" type="presOf" srcId="{8993A5DC-DFA0-4AE8-8549-8D73997A82CD}" destId="{8B99D066-BDB8-49A2-9215-CD0740EF5BC6}" srcOrd="1" destOrd="0" presId="urn:microsoft.com/office/officeart/2005/8/layout/list1"/>
    <dgm:cxn modelId="{240E9742-127E-42DB-AA08-749D2B36320C}" type="presOf" srcId="{1A85F65C-6A49-4673-8522-3AD67E775712}" destId="{9A1620C7-1382-44A7-9251-46369DC39DDD}" srcOrd="0" destOrd="3" presId="urn:microsoft.com/office/officeart/2005/8/layout/list1"/>
    <dgm:cxn modelId="{685D3CFA-092A-4158-8B75-861BA237E48C}" type="presOf" srcId="{8B839042-FA3C-4F38-9978-8D0AE67EC548}" destId="{9A1620C7-1382-44A7-9251-46369DC39DDD}" srcOrd="0" destOrd="1" presId="urn:microsoft.com/office/officeart/2005/8/layout/list1"/>
    <dgm:cxn modelId="{F9543FAC-8F10-44DE-B75E-A3519FE2EA08}" srcId="{8993A5DC-DFA0-4AE8-8549-8D73997A82CD}" destId="{4A8F551F-15E9-4ED7-B989-FBCD01FE0402}" srcOrd="0" destOrd="0" parTransId="{D7ABFC27-B2E1-4C8C-ADB1-56F0DC7D506C}" sibTransId="{2F981E9E-1499-4301-94C6-D4470E483CFF}"/>
    <dgm:cxn modelId="{62331C69-53AF-41F4-988D-19B19FAEDAC2}" srcId="{EBC66D96-C354-49A8-B514-54487EB85310}" destId="{8993A5DC-DFA0-4AE8-8549-8D73997A82CD}" srcOrd="0" destOrd="0" parTransId="{733F53F3-AE9B-45D9-8050-5C0338C7790B}" sibTransId="{17EDFC88-BC38-4740-BE54-95AE4C541607}"/>
    <dgm:cxn modelId="{B1AE596A-514D-45CC-8232-01960746C4B9}" srcId="{8993A5DC-DFA0-4AE8-8549-8D73997A82CD}" destId="{1A85F65C-6A49-4673-8522-3AD67E775712}" srcOrd="3" destOrd="0" parTransId="{B9EE30C8-21DE-48F1-A18C-222E01C75309}" sibTransId="{36C7A270-5667-4C43-B47D-420081FB13C1}"/>
    <dgm:cxn modelId="{262614E7-909A-416E-B9C3-BC814EF5F0F6}" type="presOf" srcId="{4A8F551F-15E9-4ED7-B989-FBCD01FE0402}" destId="{9A1620C7-1382-44A7-9251-46369DC39DDD}" srcOrd="0" destOrd="0" presId="urn:microsoft.com/office/officeart/2005/8/layout/list1"/>
    <dgm:cxn modelId="{2DA6E9FC-BED1-43E0-A2F6-D82297FDCB42}" srcId="{8993A5DC-DFA0-4AE8-8549-8D73997A82CD}" destId="{8B839042-FA3C-4F38-9978-8D0AE67EC548}" srcOrd="1" destOrd="0" parTransId="{30B76308-6FC7-4AC2-A989-644B3A841C1E}" sibTransId="{8CCE125C-49D6-4FB4-A210-816C6B4F65E6}"/>
    <dgm:cxn modelId="{A4939F7C-DED2-4172-8E6B-90B896E886BB}" type="presOf" srcId="{8CB374AE-149A-417F-B9C1-1D6AEFA1F9BD}" destId="{9A1620C7-1382-44A7-9251-46369DC39DDD}" srcOrd="0" destOrd="2" presId="urn:microsoft.com/office/officeart/2005/8/layout/list1"/>
    <dgm:cxn modelId="{6D9C7F91-B968-448D-95C3-702BE400DA5C}" type="presOf" srcId="{EBC66D96-C354-49A8-B514-54487EB85310}" destId="{F7013D5A-7D65-44CA-8B47-80DD1EE22080}" srcOrd="0" destOrd="0" presId="urn:microsoft.com/office/officeart/2005/8/layout/list1"/>
    <dgm:cxn modelId="{401F5309-1EB7-4876-9611-BB0F0C1C5C1B}" srcId="{8993A5DC-DFA0-4AE8-8549-8D73997A82CD}" destId="{8CB374AE-149A-417F-B9C1-1D6AEFA1F9BD}" srcOrd="2" destOrd="0" parTransId="{295EB395-0D5B-405A-9EAD-109A1DC1A395}" sibTransId="{7B66A021-BD1C-403E-9AD0-4CA7532FE994}"/>
    <dgm:cxn modelId="{E80B09C4-2EFB-4FD7-A240-C43C73B2C70B}" type="presParOf" srcId="{F7013D5A-7D65-44CA-8B47-80DD1EE22080}" destId="{FD671954-E6D7-40E7-A794-1FE0FBA71E56}" srcOrd="0" destOrd="0" presId="urn:microsoft.com/office/officeart/2005/8/layout/list1"/>
    <dgm:cxn modelId="{40953A87-E50D-4321-A735-FAFF90A8C630}" type="presParOf" srcId="{FD671954-E6D7-40E7-A794-1FE0FBA71E56}" destId="{88AFD759-452B-4989-84E8-81CA17AA9274}" srcOrd="0" destOrd="0" presId="urn:microsoft.com/office/officeart/2005/8/layout/list1"/>
    <dgm:cxn modelId="{2A7ADA57-A4A8-46F1-BF7A-1E43B4796069}" type="presParOf" srcId="{FD671954-E6D7-40E7-A794-1FE0FBA71E56}" destId="{8B99D066-BDB8-49A2-9215-CD0740EF5BC6}" srcOrd="1" destOrd="0" presId="urn:microsoft.com/office/officeart/2005/8/layout/list1"/>
    <dgm:cxn modelId="{A8D7C646-88E9-4C70-9EAD-4A0CA196BEFF}" type="presParOf" srcId="{F7013D5A-7D65-44CA-8B47-80DD1EE22080}" destId="{3ECEC26B-0BB1-4267-A898-6999CD4F3085}" srcOrd="1" destOrd="0" presId="urn:microsoft.com/office/officeart/2005/8/layout/list1"/>
    <dgm:cxn modelId="{0044373C-683C-49F0-869A-47F1E3352588}" type="presParOf" srcId="{F7013D5A-7D65-44CA-8B47-80DD1EE22080}" destId="{9A1620C7-1382-44A7-9251-46369DC39D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6409B3-D22B-4612-8F03-D4B7AA88976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C21D1-9D6F-4E27-9BB4-DBF5FFCCA79A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PJM average power prices hit 15-year low in March 2016 </a:t>
          </a:r>
          <a:endParaRPr lang="en-US" dirty="0"/>
        </a:p>
      </dgm:t>
    </dgm:pt>
    <dgm:pt modelId="{127C1C7C-264E-42BB-94F4-B0F139E56356}" type="parTrans" cxnId="{BCDC24EF-1A9E-41F4-BE29-3D29A0FCD8CA}">
      <dgm:prSet/>
      <dgm:spPr/>
      <dgm:t>
        <a:bodyPr/>
        <a:lstStyle/>
        <a:p>
          <a:endParaRPr lang="en-US"/>
        </a:p>
      </dgm:t>
    </dgm:pt>
    <dgm:pt modelId="{8272FB23-ECD2-4970-998B-597B687A86B2}" type="sibTrans" cxnId="{BCDC24EF-1A9E-41F4-BE29-3D29A0FCD8CA}">
      <dgm:prSet/>
      <dgm:spPr/>
      <dgm:t>
        <a:bodyPr/>
        <a:lstStyle/>
        <a:p>
          <a:endParaRPr lang="en-US"/>
        </a:p>
      </dgm:t>
    </dgm:pt>
    <dgm:pt modelId="{A91A0146-692B-48F8-86B9-9909292D54A8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2019/2020 Auction Results</a:t>
          </a:r>
          <a:endParaRPr lang="en-US" dirty="0"/>
        </a:p>
      </dgm:t>
    </dgm:pt>
    <dgm:pt modelId="{E4F66791-0CB4-49E6-998C-AE567A7E7722}" type="parTrans" cxnId="{BF5D7713-0C0F-4D9F-BF22-6E05E1FBE84D}">
      <dgm:prSet/>
      <dgm:spPr/>
      <dgm:t>
        <a:bodyPr/>
        <a:lstStyle/>
        <a:p>
          <a:endParaRPr lang="en-US"/>
        </a:p>
      </dgm:t>
    </dgm:pt>
    <dgm:pt modelId="{9707BE81-A9AB-4D6B-881C-211B6A25E647}" type="sibTrans" cxnId="{BF5D7713-0C0F-4D9F-BF22-6E05E1FBE84D}">
      <dgm:prSet/>
      <dgm:spPr/>
      <dgm:t>
        <a:bodyPr/>
        <a:lstStyle/>
        <a:p>
          <a:endParaRPr lang="en-US"/>
        </a:p>
      </dgm:t>
    </dgm:pt>
    <dgm:pt modelId="{DFC652E5-8EAA-4850-8B76-DD68FD60A707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PJM's load-weighted average LMP was $22.97/</a:t>
          </a:r>
          <a:r>
            <a:rPr lang="en-US" dirty="0" err="1" smtClean="0"/>
            <a:t>MWh</a:t>
          </a:r>
          <a:r>
            <a:rPr lang="en-US" dirty="0" smtClean="0"/>
            <a:t> in March</a:t>
          </a:r>
          <a:endParaRPr lang="en-US" dirty="0"/>
        </a:p>
      </dgm:t>
    </dgm:pt>
    <dgm:pt modelId="{5726D2EC-A797-4944-A2E0-63DF38C0E30E}" type="parTrans" cxnId="{DF4C97B4-B790-4FA7-93AD-BA00C09867C7}">
      <dgm:prSet/>
      <dgm:spPr/>
      <dgm:t>
        <a:bodyPr/>
        <a:lstStyle/>
        <a:p>
          <a:endParaRPr lang="en-US"/>
        </a:p>
      </dgm:t>
    </dgm:pt>
    <dgm:pt modelId="{E19B7C29-4235-4B59-92E6-E531BE63FF26}" type="sibTrans" cxnId="{DF4C97B4-B790-4FA7-93AD-BA00C09867C7}">
      <dgm:prSet/>
      <dgm:spPr/>
      <dgm:t>
        <a:bodyPr/>
        <a:lstStyle/>
        <a:p>
          <a:endParaRPr lang="en-US"/>
        </a:p>
      </dgm:t>
    </dgm:pt>
    <dgm:pt modelId="{BC85BF95-4E7F-4B30-A657-A97C273B1CFA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First quarter, average LMPs have been less than $30/</a:t>
          </a:r>
          <a:r>
            <a:rPr lang="en-US" dirty="0" err="1" smtClean="0"/>
            <a:t>MWh</a:t>
          </a:r>
          <a:r>
            <a:rPr lang="en-US" dirty="0" smtClean="0"/>
            <a:t>, and in no calendar year has PJM had sub-$30/</a:t>
          </a:r>
          <a:r>
            <a:rPr lang="en-US" dirty="0" err="1" smtClean="0"/>
            <a:t>MWh</a:t>
          </a:r>
          <a:r>
            <a:rPr lang="en-US" dirty="0" smtClean="0"/>
            <a:t> average LMPs since PJM started LMPs in April 1999</a:t>
          </a:r>
        </a:p>
      </dgm:t>
    </dgm:pt>
    <dgm:pt modelId="{DF7518EE-92FA-4777-8FF5-A3B15D3978F1}" type="parTrans" cxnId="{99C1A980-C290-4C0A-9251-499494E957F4}">
      <dgm:prSet/>
      <dgm:spPr/>
      <dgm:t>
        <a:bodyPr/>
        <a:lstStyle/>
        <a:p>
          <a:endParaRPr lang="en-US"/>
        </a:p>
      </dgm:t>
    </dgm:pt>
    <dgm:pt modelId="{6D373AFB-9569-451F-B3DE-D6F93E989FAD}" type="sibTrans" cxnId="{99C1A980-C290-4C0A-9251-499494E957F4}">
      <dgm:prSet/>
      <dgm:spPr/>
      <dgm:t>
        <a:bodyPr/>
        <a:lstStyle/>
        <a:p>
          <a:endParaRPr lang="en-US"/>
        </a:p>
      </dgm:t>
    </dgm:pt>
    <dgm:pt modelId="{3D9F386C-548B-4006-BCCB-47CCD9133BF0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First quarter of 2016's prices have similarly been the lowest for any Q1 since 2002</a:t>
          </a:r>
        </a:p>
      </dgm:t>
    </dgm:pt>
    <dgm:pt modelId="{71B52924-C21A-460D-B43A-02FCE6546D62}" type="parTrans" cxnId="{909A4C06-E7AC-405A-8626-F6D89CF9AF15}">
      <dgm:prSet/>
      <dgm:spPr/>
      <dgm:t>
        <a:bodyPr/>
        <a:lstStyle/>
        <a:p>
          <a:endParaRPr lang="en-US"/>
        </a:p>
      </dgm:t>
    </dgm:pt>
    <dgm:pt modelId="{E4DA25D3-87E7-455A-8DC3-BCF2D971D967}" type="sibTrans" cxnId="{909A4C06-E7AC-405A-8626-F6D89CF9AF15}">
      <dgm:prSet/>
      <dgm:spPr/>
      <dgm:t>
        <a:bodyPr/>
        <a:lstStyle/>
        <a:p>
          <a:endParaRPr lang="en-US"/>
        </a:p>
      </dgm:t>
    </dgm:pt>
    <dgm:pt modelId="{3E1D660D-F029-478F-BBAF-84C621155181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The clearing price was $100/megawatt-day for the majority of the region</a:t>
          </a:r>
          <a:endParaRPr lang="en-US" dirty="0"/>
        </a:p>
      </dgm:t>
    </dgm:pt>
    <dgm:pt modelId="{DC459E77-D2B5-42FB-9E67-D74ED5B93A66}" type="parTrans" cxnId="{20462018-A41E-4126-9DBF-22308AFE14FF}">
      <dgm:prSet/>
      <dgm:spPr/>
      <dgm:t>
        <a:bodyPr/>
        <a:lstStyle/>
        <a:p>
          <a:endParaRPr lang="en-US"/>
        </a:p>
      </dgm:t>
    </dgm:pt>
    <dgm:pt modelId="{AD384141-2130-440B-A79E-B66597B6560C}" type="sibTrans" cxnId="{20462018-A41E-4126-9DBF-22308AFE14FF}">
      <dgm:prSet/>
      <dgm:spPr/>
      <dgm:t>
        <a:bodyPr/>
        <a:lstStyle/>
        <a:p>
          <a:endParaRPr lang="en-US"/>
        </a:p>
      </dgm:t>
    </dgm:pt>
    <dgm:pt modelId="{5B4E6B63-2C38-444E-B885-915DAC78ED55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mtClean="0"/>
            <a:t>The auction attracted 5,074 MW of new gas-fired generation</a:t>
          </a:r>
          <a:endParaRPr lang="en-US" dirty="0"/>
        </a:p>
      </dgm:t>
    </dgm:pt>
    <dgm:pt modelId="{637BA7F4-07F3-4F11-9A1A-CF6B72915229}" type="parTrans" cxnId="{91D07B91-AF3A-4D3E-8167-F4BB50D3DBB9}">
      <dgm:prSet/>
      <dgm:spPr/>
      <dgm:t>
        <a:bodyPr/>
        <a:lstStyle/>
        <a:p>
          <a:endParaRPr lang="en-US"/>
        </a:p>
      </dgm:t>
    </dgm:pt>
    <dgm:pt modelId="{79DA9AE2-CB56-431B-A913-29DA64627FE5}" type="sibTrans" cxnId="{91D07B91-AF3A-4D3E-8167-F4BB50D3DBB9}">
      <dgm:prSet/>
      <dgm:spPr/>
      <dgm:t>
        <a:bodyPr/>
        <a:lstStyle/>
        <a:p>
          <a:endParaRPr lang="en-US"/>
        </a:p>
      </dgm:t>
    </dgm:pt>
    <dgm:pt modelId="{B9A2FA3B-90CF-4D73-BAD9-BCF65C9FF55E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Eastern MAAC: $119.77/MW-day; BGE $100.30/MW-day; </a:t>
          </a:r>
          <a:r>
            <a:rPr lang="en-US" dirty="0" err="1" smtClean="0"/>
            <a:t>ComEd</a:t>
          </a:r>
          <a:r>
            <a:rPr lang="en-US" dirty="0" smtClean="0"/>
            <a:t> $202.77/MW-day</a:t>
          </a:r>
          <a:endParaRPr lang="en-US" dirty="0"/>
        </a:p>
      </dgm:t>
    </dgm:pt>
    <dgm:pt modelId="{32BF0627-596C-45DE-9116-2E2E6C4A53FD}" type="parTrans" cxnId="{977675D1-20EC-4864-8376-D0318BD1EC1F}">
      <dgm:prSet/>
      <dgm:spPr/>
      <dgm:t>
        <a:bodyPr/>
        <a:lstStyle/>
        <a:p>
          <a:endParaRPr lang="en-US"/>
        </a:p>
      </dgm:t>
    </dgm:pt>
    <dgm:pt modelId="{CD783057-1136-4828-9E2B-B00D68C96507}" type="sibTrans" cxnId="{977675D1-20EC-4864-8376-D0318BD1EC1F}">
      <dgm:prSet/>
      <dgm:spPr/>
      <dgm:t>
        <a:bodyPr/>
        <a:lstStyle/>
        <a:p>
          <a:endParaRPr lang="en-US"/>
        </a:p>
      </dgm:t>
    </dgm:pt>
    <dgm:pt modelId="{350CAFE6-FAAB-4279-AF7F-B1415820F6EF}" type="pres">
      <dgm:prSet presAssocID="{966409B3-D22B-4612-8F03-D4B7AA8897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98A9C9-0534-4CE8-81B5-90E25DA3F907}" type="pres">
      <dgm:prSet presAssocID="{41CC21D1-9D6F-4E27-9BB4-DBF5FFCCA79A}" presName="parentLin" presStyleCnt="0"/>
      <dgm:spPr/>
    </dgm:pt>
    <dgm:pt modelId="{E42B9B04-79C6-4596-ADEF-1C059B6D2E21}" type="pres">
      <dgm:prSet presAssocID="{41CC21D1-9D6F-4E27-9BB4-DBF5FFCCA79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0E06B16-D4AD-43CA-9984-DCB52D78B542}" type="pres">
      <dgm:prSet presAssocID="{41CC21D1-9D6F-4E27-9BB4-DBF5FFCCA79A}" presName="parentText" presStyleLbl="node1" presStyleIdx="0" presStyleCnt="2" custScaleX="1103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B4229-DFCB-49A4-A0E5-98938CF65A7D}" type="pres">
      <dgm:prSet presAssocID="{41CC21D1-9D6F-4E27-9BB4-DBF5FFCCA79A}" presName="negativeSpace" presStyleCnt="0"/>
      <dgm:spPr/>
    </dgm:pt>
    <dgm:pt modelId="{BE333A62-7828-444F-B344-78ACDAFB0D46}" type="pres">
      <dgm:prSet presAssocID="{41CC21D1-9D6F-4E27-9BB4-DBF5FFCCA79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B8B28-2C44-48BF-893F-74049898591F}" type="pres">
      <dgm:prSet presAssocID="{8272FB23-ECD2-4970-998B-597B687A86B2}" presName="spaceBetweenRectangles" presStyleCnt="0"/>
      <dgm:spPr/>
    </dgm:pt>
    <dgm:pt modelId="{8CCE3EF6-0428-47A3-B727-68E7D14E6CFB}" type="pres">
      <dgm:prSet presAssocID="{A91A0146-692B-48F8-86B9-9909292D54A8}" presName="parentLin" presStyleCnt="0"/>
      <dgm:spPr/>
    </dgm:pt>
    <dgm:pt modelId="{639A2253-1C85-4E34-8B96-89D1DE87E9AC}" type="pres">
      <dgm:prSet presAssocID="{A91A0146-692B-48F8-86B9-9909292D54A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09B013A-EDED-415B-ACD4-964BF4088628}" type="pres">
      <dgm:prSet presAssocID="{A91A0146-692B-48F8-86B9-9909292D54A8}" presName="parentText" presStyleLbl="node1" presStyleIdx="1" presStyleCnt="2" custScaleX="565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23F-A663-4FF1-985C-F9452CD1E05C}" type="pres">
      <dgm:prSet presAssocID="{A91A0146-692B-48F8-86B9-9909292D54A8}" presName="negativeSpace" presStyleCnt="0"/>
      <dgm:spPr/>
    </dgm:pt>
    <dgm:pt modelId="{EAC24D5B-2037-4E2D-A220-8A881CC8FFF8}" type="pres">
      <dgm:prSet presAssocID="{A91A0146-692B-48F8-86B9-9909292D54A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D7713-0C0F-4D9F-BF22-6E05E1FBE84D}" srcId="{966409B3-D22B-4612-8F03-D4B7AA889769}" destId="{A91A0146-692B-48F8-86B9-9909292D54A8}" srcOrd="1" destOrd="0" parTransId="{E4F66791-0CB4-49E6-998C-AE567A7E7722}" sibTransId="{9707BE81-A9AB-4D6B-881C-211B6A25E647}"/>
    <dgm:cxn modelId="{91D07B91-AF3A-4D3E-8167-F4BB50D3DBB9}" srcId="{A91A0146-692B-48F8-86B9-9909292D54A8}" destId="{5B4E6B63-2C38-444E-B885-915DAC78ED55}" srcOrd="2" destOrd="0" parTransId="{637BA7F4-07F3-4F11-9A1A-CF6B72915229}" sibTransId="{79DA9AE2-CB56-431B-A913-29DA64627FE5}"/>
    <dgm:cxn modelId="{552F6100-A4A1-48B9-B92C-2D637218AA43}" type="presOf" srcId="{5B4E6B63-2C38-444E-B885-915DAC78ED55}" destId="{EAC24D5B-2037-4E2D-A220-8A881CC8FFF8}" srcOrd="0" destOrd="2" presId="urn:microsoft.com/office/officeart/2005/8/layout/list1"/>
    <dgm:cxn modelId="{A9120E6D-7DD7-4319-AE9B-E42409CD1B2B}" type="presOf" srcId="{3E1D660D-F029-478F-BBAF-84C621155181}" destId="{EAC24D5B-2037-4E2D-A220-8A881CC8FFF8}" srcOrd="0" destOrd="0" presId="urn:microsoft.com/office/officeart/2005/8/layout/list1"/>
    <dgm:cxn modelId="{909A4C06-E7AC-405A-8626-F6D89CF9AF15}" srcId="{41CC21D1-9D6F-4E27-9BB4-DBF5FFCCA79A}" destId="{3D9F386C-548B-4006-BCCB-47CCD9133BF0}" srcOrd="2" destOrd="0" parTransId="{71B52924-C21A-460D-B43A-02FCE6546D62}" sibTransId="{E4DA25D3-87E7-455A-8DC3-BCF2D971D967}"/>
    <dgm:cxn modelId="{077E04AA-9618-4C50-B118-2F4175BCF272}" type="presOf" srcId="{3D9F386C-548B-4006-BCCB-47CCD9133BF0}" destId="{BE333A62-7828-444F-B344-78ACDAFB0D46}" srcOrd="0" destOrd="2" presId="urn:microsoft.com/office/officeart/2005/8/layout/list1"/>
    <dgm:cxn modelId="{67AB8DDA-903C-48D7-9882-AC5B984073DE}" type="presOf" srcId="{A91A0146-692B-48F8-86B9-9909292D54A8}" destId="{309B013A-EDED-415B-ACD4-964BF4088628}" srcOrd="1" destOrd="0" presId="urn:microsoft.com/office/officeart/2005/8/layout/list1"/>
    <dgm:cxn modelId="{DF23A8E5-46CA-44A3-805E-E40E9C72A3F1}" type="presOf" srcId="{41CC21D1-9D6F-4E27-9BB4-DBF5FFCCA79A}" destId="{E42B9B04-79C6-4596-ADEF-1C059B6D2E21}" srcOrd="0" destOrd="0" presId="urn:microsoft.com/office/officeart/2005/8/layout/list1"/>
    <dgm:cxn modelId="{977675D1-20EC-4864-8376-D0318BD1EC1F}" srcId="{A91A0146-692B-48F8-86B9-9909292D54A8}" destId="{B9A2FA3B-90CF-4D73-BAD9-BCF65C9FF55E}" srcOrd="1" destOrd="0" parTransId="{32BF0627-596C-45DE-9116-2E2E6C4A53FD}" sibTransId="{CD783057-1136-4828-9E2B-B00D68C96507}"/>
    <dgm:cxn modelId="{BCDC24EF-1A9E-41F4-BE29-3D29A0FCD8CA}" srcId="{966409B3-D22B-4612-8F03-D4B7AA889769}" destId="{41CC21D1-9D6F-4E27-9BB4-DBF5FFCCA79A}" srcOrd="0" destOrd="0" parTransId="{127C1C7C-264E-42BB-94F4-B0F139E56356}" sibTransId="{8272FB23-ECD2-4970-998B-597B687A86B2}"/>
    <dgm:cxn modelId="{EEBEE41B-542D-4998-A43E-DCB65E6E1F39}" type="presOf" srcId="{B9A2FA3B-90CF-4D73-BAD9-BCF65C9FF55E}" destId="{EAC24D5B-2037-4E2D-A220-8A881CC8FFF8}" srcOrd="0" destOrd="1" presId="urn:microsoft.com/office/officeart/2005/8/layout/list1"/>
    <dgm:cxn modelId="{35547A8B-4C67-4840-91A5-081FEBDFA368}" type="presOf" srcId="{41CC21D1-9D6F-4E27-9BB4-DBF5FFCCA79A}" destId="{50E06B16-D4AD-43CA-9984-DCB52D78B542}" srcOrd="1" destOrd="0" presId="urn:microsoft.com/office/officeart/2005/8/layout/list1"/>
    <dgm:cxn modelId="{99C1A980-C290-4C0A-9251-499494E957F4}" srcId="{41CC21D1-9D6F-4E27-9BB4-DBF5FFCCA79A}" destId="{BC85BF95-4E7F-4B30-A657-A97C273B1CFA}" srcOrd="1" destOrd="0" parTransId="{DF7518EE-92FA-4777-8FF5-A3B15D3978F1}" sibTransId="{6D373AFB-9569-451F-B3DE-D6F93E989FAD}"/>
    <dgm:cxn modelId="{86D1DB37-B423-456C-A09E-04F1CB0F68DB}" type="presOf" srcId="{DFC652E5-8EAA-4850-8B76-DD68FD60A707}" destId="{BE333A62-7828-444F-B344-78ACDAFB0D46}" srcOrd="0" destOrd="0" presId="urn:microsoft.com/office/officeart/2005/8/layout/list1"/>
    <dgm:cxn modelId="{3612832E-AAD7-4895-8D5C-CCF16FEDC843}" type="presOf" srcId="{A91A0146-692B-48F8-86B9-9909292D54A8}" destId="{639A2253-1C85-4E34-8B96-89D1DE87E9AC}" srcOrd="0" destOrd="0" presId="urn:microsoft.com/office/officeart/2005/8/layout/list1"/>
    <dgm:cxn modelId="{20462018-A41E-4126-9DBF-22308AFE14FF}" srcId="{A91A0146-692B-48F8-86B9-9909292D54A8}" destId="{3E1D660D-F029-478F-BBAF-84C621155181}" srcOrd="0" destOrd="0" parTransId="{DC459E77-D2B5-42FB-9E67-D74ED5B93A66}" sibTransId="{AD384141-2130-440B-A79E-B66597B6560C}"/>
    <dgm:cxn modelId="{DF4C97B4-B790-4FA7-93AD-BA00C09867C7}" srcId="{41CC21D1-9D6F-4E27-9BB4-DBF5FFCCA79A}" destId="{DFC652E5-8EAA-4850-8B76-DD68FD60A707}" srcOrd="0" destOrd="0" parTransId="{5726D2EC-A797-4944-A2E0-63DF38C0E30E}" sibTransId="{E19B7C29-4235-4B59-92E6-E531BE63FF26}"/>
    <dgm:cxn modelId="{1582E564-0D8D-4215-932E-0BB7CE73357C}" type="presOf" srcId="{966409B3-D22B-4612-8F03-D4B7AA889769}" destId="{350CAFE6-FAAB-4279-AF7F-B1415820F6EF}" srcOrd="0" destOrd="0" presId="urn:microsoft.com/office/officeart/2005/8/layout/list1"/>
    <dgm:cxn modelId="{27955764-B3D9-4C73-998C-60D2E94D9397}" type="presOf" srcId="{BC85BF95-4E7F-4B30-A657-A97C273B1CFA}" destId="{BE333A62-7828-444F-B344-78ACDAFB0D46}" srcOrd="0" destOrd="1" presId="urn:microsoft.com/office/officeart/2005/8/layout/list1"/>
    <dgm:cxn modelId="{8BCE1914-01C0-4250-9110-3BEB3EA8AF68}" type="presParOf" srcId="{350CAFE6-FAAB-4279-AF7F-B1415820F6EF}" destId="{1A98A9C9-0534-4CE8-81B5-90E25DA3F907}" srcOrd="0" destOrd="0" presId="urn:microsoft.com/office/officeart/2005/8/layout/list1"/>
    <dgm:cxn modelId="{E6441D0C-23A6-4E69-9FCA-2A40FF4A95AC}" type="presParOf" srcId="{1A98A9C9-0534-4CE8-81B5-90E25DA3F907}" destId="{E42B9B04-79C6-4596-ADEF-1C059B6D2E21}" srcOrd="0" destOrd="0" presId="urn:microsoft.com/office/officeart/2005/8/layout/list1"/>
    <dgm:cxn modelId="{38D4B9DF-7615-4184-BDDB-55F9EA4B4587}" type="presParOf" srcId="{1A98A9C9-0534-4CE8-81B5-90E25DA3F907}" destId="{50E06B16-D4AD-43CA-9984-DCB52D78B542}" srcOrd="1" destOrd="0" presId="urn:microsoft.com/office/officeart/2005/8/layout/list1"/>
    <dgm:cxn modelId="{E11857F8-B5B4-4BB5-B94D-9E1E67FCBC89}" type="presParOf" srcId="{350CAFE6-FAAB-4279-AF7F-B1415820F6EF}" destId="{EA7B4229-DFCB-49A4-A0E5-98938CF65A7D}" srcOrd="1" destOrd="0" presId="urn:microsoft.com/office/officeart/2005/8/layout/list1"/>
    <dgm:cxn modelId="{64FADAC0-E589-4138-B727-42ED594B96BF}" type="presParOf" srcId="{350CAFE6-FAAB-4279-AF7F-B1415820F6EF}" destId="{BE333A62-7828-444F-B344-78ACDAFB0D46}" srcOrd="2" destOrd="0" presId="urn:microsoft.com/office/officeart/2005/8/layout/list1"/>
    <dgm:cxn modelId="{CA2E68B4-6AB6-4535-B8A3-379E0156363D}" type="presParOf" srcId="{350CAFE6-FAAB-4279-AF7F-B1415820F6EF}" destId="{AD6B8B28-2C44-48BF-893F-74049898591F}" srcOrd="3" destOrd="0" presId="urn:microsoft.com/office/officeart/2005/8/layout/list1"/>
    <dgm:cxn modelId="{0AA81B80-228D-49C4-82C2-BDA317DE10B5}" type="presParOf" srcId="{350CAFE6-FAAB-4279-AF7F-B1415820F6EF}" destId="{8CCE3EF6-0428-47A3-B727-68E7D14E6CFB}" srcOrd="4" destOrd="0" presId="urn:microsoft.com/office/officeart/2005/8/layout/list1"/>
    <dgm:cxn modelId="{C2D658C0-216B-4698-B881-5E5ED8D96A8A}" type="presParOf" srcId="{8CCE3EF6-0428-47A3-B727-68E7D14E6CFB}" destId="{639A2253-1C85-4E34-8B96-89D1DE87E9AC}" srcOrd="0" destOrd="0" presId="urn:microsoft.com/office/officeart/2005/8/layout/list1"/>
    <dgm:cxn modelId="{43150F1C-22DF-4AE4-B7BD-E3E6B4D9A582}" type="presParOf" srcId="{8CCE3EF6-0428-47A3-B727-68E7D14E6CFB}" destId="{309B013A-EDED-415B-ACD4-964BF4088628}" srcOrd="1" destOrd="0" presId="urn:microsoft.com/office/officeart/2005/8/layout/list1"/>
    <dgm:cxn modelId="{3E2BCC8C-DE66-4DA0-8FC4-61B70F62AB4E}" type="presParOf" srcId="{350CAFE6-FAAB-4279-AF7F-B1415820F6EF}" destId="{C455C23F-A663-4FF1-985C-F9452CD1E05C}" srcOrd="5" destOrd="0" presId="urn:microsoft.com/office/officeart/2005/8/layout/list1"/>
    <dgm:cxn modelId="{6E64CDF8-3B4D-4C83-8EF2-58AFD8D27C14}" type="presParOf" srcId="{350CAFE6-FAAB-4279-AF7F-B1415820F6EF}" destId="{EAC24D5B-2037-4E2D-A220-8A881CC8FFF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585C44-EBE1-40AB-A510-E0973F9895CD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5FAA7-1D08-4FC6-A1C6-DE8724DE4828}">
      <dgm:prSet phldrT="[Text]"/>
      <dgm:spPr/>
      <dgm:t>
        <a:bodyPr/>
        <a:lstStyle/>
        <a:p>
          <a:pPr algn="ctr"/>
          <a:r>
            <a:rPr lang="en-US" dirty="0" smtClean="0"/>
            <a:t>Christine Todd-Whitman, WSJ (November 2015)</a:t>
          </a:r>
          <a:endParaRPr lang="en-US" dirty="0"/>
        </a:p>
      </dgm:t>
    </dgm:pt>
    <dgm:pt modelId="{EC101430-12D9-46E1-BD50-B9B2F04E6580}" type="parTrans" cxnId="{E45CCACE-4690-490B-9152-6E00E89996C6}">
      <dgm:prSet/>
      <dgm:spPr/>
      <dgm:t>
        <a:bodyPr/>
        <a:lstStyle/>
        <a:p>
          <a:endParaRPr lang="en-US"/>
        </a:p>
      </dgm:t>
    </dgm:pt>
    <dgm:pt modelId="{0910F200-51FA-4E44-8C6D-D204DCB3A26A}" type="sibTrans" cxnId="{E45CCACE-4690-490B-9152-6E00E89996C6}">
      <dgm:prSet/>
      <dgm:spPr/>
      <dgm:t>
        <a:bodyPr/>
        <a:lstStyle/>
        <a:p>
          <a:endParaRPr lang="en-US"/>
        </a:p>
      </dgm:t>
    </dgm:pt>
    <dgm:pt modelId="{187014D7-A9BC-4398-9238-63E20752DDC6}">
      <dgm:prSet phldrT="[Text]"/>
      <dgm:spPr/>
      <dgm:t>
        <a:bodyPr/>
        <a:lstStyle/>
        <a:p>
          <a:r>
            <a:rPr lang="en-US" dirty="0" smtClean="0"/>
            <a:t>“Poorly structured electricity markets are putting at risk other well-operated, proven nuclear-energy facilities in New York, Ohio, Illinois, and other states.  Once closed, these plants won’t reopen.  We must act now before it is too late.”</a:t>
          </a:r>
          <a:endParaRPr lang="en-US" dirty="0"/>
        </a:p>
      </dgm:t>
    </dgm:pt>
    <dgm:pt modelId="{A7AC0755-3453-492B-94F9-74DBEAB77409}" type="parTrans" cxnId="{8502F67C-1B60-48BF-BFC2-E9FF25152EA0}">
      <dgm:prSet/>
      <dgm:spPr/>
      <dgm:t>
        <a:bodyPr/>
        <a:lstStyle/>
        <a:p>
          <a:endParaRPr lang="en-US"/>
        </a:p>
      </dgm:t>
    </dgm:pt>
    <dgm:pt modelId="{503FDF54-DB39-45D2-BAA3-3B46C9F7E9B4}" type="sibTrans" cxnId="{8502F67C-1B60-48BF-BFC2-E9FF25152EA0}">
      <dgm:prSet/>
      <dgm:spPr/>
      <dgm:t>
        <a:bodyPr/>
        <a:lstStyle/>
        <a:p>
          <a:endParaRPr lang="en-US"/>
        </a:p>
      </dgm:t>
    </dgm:pt>
    <dgm:pt modelId="{125509D3-6ECF-48A1-A7D9-801E9B99A87D}" type="pres">
      <dgm:prSet presAssocID="{3F585C44-EBE1-40AB-A510-E0973F9895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742A84-F41E-4F82-9ACE-CDFE1C17E403}" type="pres">
      <dgm:prSet presAssocID="{3F25FAA7-1D08-4FC6-A1C6-DE8724DE4828}" presName="thickLine" presStyleLbl="alignNode1" presStyleIdx="0" presStyleCnt="1"/>
      <dgm:spPr/>
    </dgm:pt>
    <dgm:pt modelId="{B94221A7-317B-4ED2-A8BE-C32E2EF05BA4}" type="pres">
      <dgm:prSet presAssocID="{3F25FAA7-1D08-4FC6-A1C6-DE8724DE4828}" presName="horz1" presStyleCnt="0"/>
      <dgm:spPr/>
    </dgm:pt>
    <dgm:pt modelId="{C736372C-E3D6-4124-9CEF-10899ADEA0A4}" type="pres">
      <dgm:prSet presAssocID="{3F25FAA7-1D08-4FC6-A1C6-DE8724DE4828}" presName="tx1" presStyleLbl="revTx" presStyleIdx="0" presStyleCnt="2" custScaleX="230324"/>
      <dgm:spPr/>
      <dgm:t>
        <a:bodyPr/>
        <a:lstStyle/>
        <a:p>
          <a:endParaRPr lang="en-US"/>
        </a:p>
      </dgm:t>
    </dgm:pt>
    <dgm:pt modelId="{8F50AD90-F268-4AF3-A144-CBE831C7B077}" type="pres">
      <dgm:prSet presAssocID="{3F25FAA7-1D08-4FC6-A1C6-DE8724DE4828}" presName="vert1" presStyleCnt="0"/>
      <dgm:spPr/>
    </dgm:pt>
    <dgm:pt modelId="{E223CE9F-7FBA-42BA-A0CE-F957ED8C1605}" type="pres">
      <dgm:prSet presAssocID="{187014D7-A9BC-4398-9238-63E20752DDC6}" presName="vertSpace2a" presStyleCnt="0"/>
      <dgm:spPr/>
    </dgm:pt>
    <dgm:pt modelId="{60A4ACAD-D7AC-47EB-B19A-C4FDC9575569}" type="pres">
      <dgm:prSet presAssocID="{187014D7-A9BC-4398-9238-63E20752DDC6}" presName="horz2" presStyleCnt="0"/>
      <dgm:spPr/>
    </dgm:pt>
    <dgm:pt modelId="{40D8D22E-A314-4146-893C-41B230178B3C}" type="pres">
      <dgm:prSet presAssocID="{187014D7-A9BC-4398-9238-63E20752DDC6}" presName="horzSpace2" presStyleCnt="0"/>
      <dgm:spPr/>
    </dgm:pt>
    <dgm:pt modelId="{4BA1747D-84F4-432C-BBD1-84AB4513D5E4}" type="pres">
      <dgm:prSet presAssocID="{187014D7-A9BC-4398-9238-63E20752DDC6}" presName="tx2" presStyleLbl="revTx" presStyleIdx="1" presStyleCnt="2" custScaleX="85017"/>
      <dgm:spPr/>
      <dgm:t>
        <a:bodyPr/>
        <a:lstStyle/>
        <a:p>
          <a:endParaRPr lang="en-US"/>
        </a:p>
      </dgm:t>
    </dgm:pt>
    <dgm:pt modelId="{AC59F79C-2FCE-4999-847C-808BAD5A7240}" type="pres">
      <dgm:prSet presAssocID="{187014D7-A9BC-4398-9238-63E20752DDC6}" presName="vert2" presStyleCnt="0"/>
      <dgm:spPr/>
    </dgm:pt>
    <dgm:pt modelId="{FB35BAA3-7872-48B7-9158-C05C0514DB51}" type="pres">
      <dgm:prSet presAssocID="{187014D7-A9BC-4398-9238-63E20752DDC6}" presName="thinLine2b" presStyleLbl="callout" presStyleIdx="0" presStyleCnt="1"/>
      <dgm:spPr>
        <a:ln>
          <a:solidFill>
            <a:schemeClr val="bg1"/>
          </a:solidFill>
        </a:ln>
      </dgm:spPr>
    </dgm:pt>
    <dgm:pt modelId="{84B24B50-7A78-4C36-A6A1-7737373AD276}" type="pres">
      <dgm:prSet presAssocID="{187014D7-A9BC-4398-9238-63E20752DDC6}" presName="vertSpace2b" presStyleCnt="0"/>
      <dgm:spPr/>
    </dgm:pt>
  </dgm:ptLst>
  <dgm:cxnLst>
    <dgm:cxn modelId="{052D3441-4F5A-4157-A518-49CDBA88FFB1}" type="presOf" srcId="{187014D7-A9BC-4398-9238-63E20752DDC6}" destId="{4BA1747D-84F4-432C-BBD1-84AB4513D5E4}" srcOrd="0" destOrd="0" presId="urn:microsoft.com/office/officeart/2008/layout/LinedList"/>
    <dgm:cxn modelId="{E45CCACE-4690-490B-9152-6E00E89996C6}" srcId="{3F585C44-EBE1-40AB-A510-E0973F9895CD}" destId="{3F25FAA7-1D08-4FC6-A1C6-DE8724DE4828}" srcOrd="0" destOrd="0" parTransId="{EC101430-12D9-46E1-BD50-B9B2F04E6580}" sibTransId="{0910F200-51FA-4E44-8C6D-D204DCB3A26A}"/>
    <dgm:cxn modelId="{06DE4E77-E5F9-4558-A0B6-314856D60663}" type="presOf" srcId="{3F25FAA7-1D08-4FC6-A1C6-DE8724DE4828}" destId="{C736372C-E3D6-4124-9CEF-10899ADEA0A4}" srcOrd="0" destOrd="0" presId="urn:microsoft.com/office/officeart/2008/layout/LinedList"/>
    <dgm:cxn modelId="{89EFD0C8-F9D7-4E4C-89CB-207D101E59B4}" type="presOf" srcId="{3F585C44-EBE1-40AB-A510-E0973F9895CD}" destId="{125509D3-6ECF-48A1-A7D9-801E9B99A87D}" srcOrd="0" destOrd="0" presId="urn:microsoft.com/office/officeart/2008/layout/LinedList"/>
    <dgm:cxn modelId="{8502F67C-1B60-48BF-BFC2-E9FF25152EA0}" srcId="{3F25FAA7-1D08-4FC6-A1C6-DE8724DE4828}" destId="{187014D7-A9BC-4398-9238-63E20752DDC6}" srcOrd="0" destOrd="0" parTransId="{A7AC0755-3453-492B-94F9-74DBEAB77409}" sibTransId="{503FDF54-DB39-45D2-BAA3-3B46C9F7E9B4}"/>
    <dgm:cxn modelId="{6E176EC8-24EA-4047-B043-413CFCD38CE1}" type="presParOf" srcId="{125509D3-6ECF-48A1-A7D9-801E9B99A87D}" destId="{5E742A84-F41E-4F82-9ACE-CDFE1C17E403}" srcOrd="0" destOrd="0" presId="urn:microsoft.com/office/officeart/2008/layout/LinedList"/>
    <dgm:cxn modelId="{8CE76979-E3C3-4486-A8DE-7D3D29051F28}" type="presParOf" srcId="{125509D3-6ECF-48A1-A7D9-801E9B99A87D}" destId="{B94221A7-317B-4ED2-A8BE-C32E2EF05BA4}" srcOrd="1" destOrd="0" presId="urn:microsoft.com/office/officeart/2008/layout/LinedList"/>
    <dgm:cxn modelId="{DBEE4D1A-C8A1-43A8-A0DD-EF25B91E2C6F}" type="presParOf" srcId="{B94221A7-317B-4ED2-A8BE-C32E2EF05BA4}" destId="{C736372C-E3D6-4124-9CEF-10899ADEA0A4}" srcOrd="0" destOrd="0" presId="urn:microsoft.com/office/officeart/2008/layout/LinedList"/>
    <dgm:cxn modelId="{71AA673F-81C8-4EB9-81D7-7475446974B8}" type="presParOf" srcId="{B94221A7-317B-4ED2-A8BE-C32E2EF05BA4}" destId="{8F50AD90-F268-4AF3-A144-CBE831C7B077}" srcOrd="1" destOrd="0" presId="urn:microsoft.com/office/officeart/2008/layout/LinedList"/>
    <dgm:cxn modelId="{849629B0-0AC8-44CB-B336-E1EB74D68F4B}" type="presParOf" srcId="{8F50AD90-F268-4AF3-A144-CBE831C7B077}" destId="{E223CE9F-7FBA-42BA-A0CE-F957ED8C1605}" srcOrd="0" destOrd="0" presId="urn:microsoft.com/office/officeart/2008/layout/LinedList"/>
    <dgm:cxn modelId="{E402889A-6F3E-4864-9FB2-7950E838A584}" type="presParOf" srcId="{8F50AD90-F268-4AF3-A144-CBE831C7B077}" destId="{60A4ACAD-D7AC-47EB-B19A-C4FDC9575569}" srcOrd="1" destOrd="0" presId="urn:microsoft.com/office/officeart/2008/layout/LinedList"/>
    <dgm:cxn modelId="{8491E381-EB35-4A90-AE81-4708E7B0DFF7}" type="presParOf" srcId="{60A4ACAD-D7AC-47EB-B19A-C4FDC9575569}" destId="{40D8D22E-A314-4146-893C-41B230178B3C}" srcOrd="0" destOrd="0" presId="urn:microsoft.com/office/officeart/2008/layout/LinedList"/>
    <dgm:cxn modelId="{F75331E2-2220-4745-86C5-762A734370B0}" type="presParOf" srcId="{60A4ACAD-D7AC-47EB-B19A-C4FDC9575569}" destId="{4BA1747D-84F4-432C-BBD1-84AB4513D5E4}" srcOrd="1" destOrd="0" presId="urn:microsoft.com/office/officeart/2008/layout/LinedList"/>
    <dgm:cxn modelId="{A140471A-C0DC-4334-BD79-51428C6A3203}" type="presParOf" srcId="{60A4ACAD-D7AC-47EB-B19A-C4FDC9575569}" destId="{AC59F79C-2FCE-4999-847C-808BAD5A7240}" srcOrd="2" destOrd="0" presId="urn:microsoft.com/office/officeart/2008/layout/LinedList"/>
    <dgm:cxn modelId="{B3F993B2-BCE4-45A2-8809-3FADED5D0E7E}" type="presParOf" srcId="{8F50AD90-F268-4AF3-A144-CBE831C7B077}" destId="{FB35BAA3-7872-48B7-9158-C05C0514DB51}" srcOrd="2" destOrd="0" presId="urn:microsoft.com/office/officeart/2008/layout/LinedList"/>
    <dgm:cxn modelId="{C88FDC5E-B31B-4EB0-A435-7D9F5FF75B18}" type="presParOf" srcId="{8F50AD90-F268-4AF3-A144-CBE831C7B077}" destId="{84B24B50-7A78-4C36-A6A1-7737373AD27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585C44-EBE1-40AB-A510-E0973F9895CD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5FAA7-1D08-4FC6-A1C6-DE8724DE4828}">
      <dgm:prSet phldrT="[Text]"/>
      <dgm:spPr/>
      <dgm:t>
        <a:bodyPr/>
        <a:lstStyle/>
        <a:p>
          <a:pPr algn="ctr"/>
          <a:r>
            <a:rPr lang="en-US" dirty="0" smtClean="0"/>
            <a:t>Former Sen. Judd Gregg for Nuclear Matters (September 2016)</a:t>
          </a:r>
          <a:endParaRPr lang="en-US" dirty="0"/>
        </a:p>
      </dgm:t>
    </dgm:pt>
    <dgm:pt modelId="{EC101430-12D9-46E1-BD50-B9B2F04E6580}" type="parTrans" cxnId="{E45CCACE-4690-490B-9152-6E00E89996C6}">
      <dgm:prSet/>
      <dgm:spPr/>
      <dgm:t>
        <a:bodyPr/>
        <a:lstStyle/>
        <a:p>
          <a:endParaRPr lang="en-US"/>
        </a:p>
      </dgm:t>
    </dgm:pt>
    <dgm:pt modelId="{0910F200-51FA-4E44-8C6D-D204DCB3A26A}" type="sibTrans" cxnId="{E45CCACE-4690-490B-9152-6E00E89996C6}">
      <dgm:prSet/>
      <dgm:spPr/>
      <dgm:t>
        <a:bodyPr/>
        <a:lstStyle/>
        <a:p>
          <a:endParaRPr lang="en-US"/>
        </a:p>
      </dgm:t>
    </dgm:pt>
    <dgm:pt modelId="{187014D7-A9BC-4398-9238-63E20752DDC6}">
      <dgm:prSet phldrT="[Text]"/>
      <dgm:spPr/>
      <dgm:t>
        <a:bodyPr/>
        <a:lstStyle/>
        <a:p>
          <a:r>
            <a:rPr lang="en-US" dirty="0" smtClean="0"/>
            <a:t>“It is essential that policymakers take steps to value the carbon-free attributes of nuclear energy so that we can continue to enjoy the benefits these plants provide so that we can successfully achieve our clean energy future.”</a:t>
          </a:r>
          <a:endParaRPr lang="en-US" dirty="0"/>
        </a:p>
      </dgm:t>
    </dgm:pt>
    <dgm:pt modelId="{A7AC0755-3453-492B-94F9-74DBEAB77409}" type="parTrans" cxnId="{8502F67C-1B60-48BF-BFC2-E9FF25152EA0}">
      <dgm:prSet/>
      <dgm:spPr/>
      <dgm:t>
        <a:bodyPr/>
        <a:lstStyle/>
        <a:p>
          <a:endParaRPr lang="en-US"/>
        </a:p>
      </dgm:t>
    </dgm:pt>
    <dgm:pt modelId="{503FDF54-DB39-45D2-BAA3-3B46C9F7E9B4}" type="sibTrans" cxnId="{8502F67C-1B60-48BF-BFC2-E9FF25152EA0}">
      <dgm:prSet/>
      <dgm:spPr/>
      <dgm:t>
        <a:bodyPr/>
        <a:lstStyle/>
        <a:p>
          <a:endParaRPr lang="en-US"/>
        </a:p>
      </dgm:t>
    </dgm:pt>
    <dgm:pt modelId="{125509D3-6ECF-48A1-A7D9-801E9B99A87D}" type="pres">
      <dgm:prSet presAssocID="{3F585C44-EBE1-40AB-A510-E0973F9895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742A84-F41E-4F82-9ACE-CDFE1C17E403}" type="pres">
      <dgm:prSet presAssocID="{3F25FAA7-1D08-4FC6-A1C6-DE8724DE4828}" presName="thickLine" presStyleLbl="alignNode1" presStyleIdx="0" presStyleCnt="1"/>
      <dgm:spPr/>
    </dgm:pt>
    <dgm:pt modelId="{B94221A7-317B-4ED2-A8BE-C32E2EF05BA4}" type="pres">
      <dgm:prSet presAssocID="{3F25FAA7-1D08-4FC6-A1C6-DE8724DE4828}" presName="horz1" presStyleCnt="0"/>
      <dgm:spPr/>
    </dgm:pt>
    <dgm:pt modelId="{C736372C-E3D6-4124-9CEF-10899ADEA0A4}" type="pres">
      <dgm:prSet presAssocID="{3F25FAA7-1D08-4FC6-A1C6-DE8724DE4828}" presName="tx1" presStyleLbl="revTx" presStyleIdx="0" presStyleCnt="2" custScaleX="230324"/>
      <dgm:spPr/>
      <dgm:t>
        <a:bodyPr/>
        <a:lstStyle/>
        <a:p>
          <a:endParaRPr lang="en-US"/>
        </a:p>
      </dgm:t>
    </dgm:pt>
    <dgm:pt modelId="{8F50AD90-F268-4AF3-A144-CBE831C7B077}" type="pres">
      <dgm:prSet presAssocID="{3F25FAA7-1D08-4FC6-A1C6-DE8724DE4828}" presName="vert1" presStyleCnt="0"/>
      <dgm:spPr/>
    </dgm:pt>
    <dgm:pt modelId="{E223CE9F-7FBA-42BA-A0CE-F957ED8C1605}" type="pres">
      <dgm:prSet presAssocID="{187014D7-A9BC-4398-9238-63E20752DDC6}" presName="vertSpace2a" presStyleCnt="0"/>
      <dgm:spPr/>
    </dgm:pt>
    <dgm:pt modelId="{60A4ACAD-D7AC-47EB-B19A-C4FDC9575569}" type="pres">
      <dgm:prSet presAssocID="{187014D7-A9BC-4398-9238-63E20752DDC6}" presName="horz2" presStyleCnt="0"/>
      <dgm:spPr/>
    </dgm:pt>
    <dgm:pt modelId="{40D8D22E-A314-4146-893C-41B230178B3C}" type="pres">
      <dgm:prSet presAssocID="{187014D7-A9BC-4398-9238-63E20752DDC6}" presName="horzSpace2" presStyleCnt="0"/>
      <dgm:spPr/>
    </dgm:pt>
    <dgm:pt modelId="{4BA1747D-84F4-432C-BBD1-84AB4513D5E4}" type="pres">
      <dgm:prSet presAssocID="{187014D7-A9BC-4398-9238-63E20752DDC6}" presName="tx2" presStyleLbl="revTx" presStyleIdx="1" presStyleCnt="2" custScaleX="85017"/>
      <dgm:spPr/>
      <dgm:t>
        <a:bodyPr/>
        <a:lstStyle/>
        <a:p>
          <a:endParaRPr lang="en-US"/>
        </a:p>
      </dgm:t>
    </dgm:pt>
    <dgm:pt modelId="{AC59F79C-2FCE-4999-847C-808BAD5A7240}" type="pres">
      <dgm:prSet presAssocID="{187014D7-A9BC-4398-9238-63E20752DDC6}" presName="vert2" presStyleCnt="0"/>
      <dgm:spPr/>
    </dgm:pt>
    <dgm:pt modelId="{FB35BAA3-7872-48B7-9158-C05C0514DB51}" type="pres">
      <dgm:prSet presAssocID="{187014D7-A9BC-4398-9238-63E20752DDC6}" presName="thinLine2b" presStyleLbl="callout" presStyleIdx="0" presStyleCnt="1"/>
      <dgm:spPr/>
    </dgm:pt>
    <dgm:pt modelId="{84B24B50-7A78-4C36-A6A1-7737373AD276}" type="pres">
      <dgm:prSet presAssocID="{187014D7-A9BC-4398-9238-63E20752DDC6}" presName="vertSpace2b" presStyleCnt="0"/>
      <dgm:spPr/>
    </dgm:pt>
  </dgm:ptLst>
  <dgm:cxnLst>
    <dgm:cxn modelId="{B472D957-9A60-4A9A-94D2-DE135D8C8290}" type="presOf" srcId="{3F585C44-EBE1-40AB-A510-E0973F9895CD}" destId="{125509D3-6ECF-48A1-A7D9-801E9B99A87D}" srcOrd="0" destOrd="0" presId="urn:microsoft.com/office/officeart/2008/layout/LinedList"/>
    <dgm:cxn modelId="{970FF8FF-75CA-4707-95C1-6AB77C3CDAAC}" type="presOf" srcId="{3F25FAA7-1D08-4FC6-A1C6-DE8724DE4828}" destId="{C736372C-E3D6-4124-9CEF-10899ADEA0A4}" srcOrd="0" destOrd="0" presId="urn:microsoft.com/office/officeart/2008/layout/LinedList"/>
    <dgm:cxn modelId="{8502F67C-1B60-48BF-BFC2-E9FF25152EA0}" srcId="{3F25FAA7-1D08-4FC6-A1C6-DE8724DE4828}" destId="{187014D7-A9BC-4398-9238-63E20752DDC6}" srcOrd="0" destOrd="0" parTransId="{A7AC0755-3453-492B-94F9-74DBEAB77409}" sibTransId="{503FDF54-DB39-45D2-BAA3-3B46C9F7E9B4}"/>
    <dgm:cxn modelId="{5A62F53C-6905-42EF-92FE-3B06C353D14B}" type="presOf" srcId="{187014D7-A9BC-4398-9238-63E20752DDC6}" destId="{4BA1747D-84F4-432C-BBD1-84AB4513D5E4}" srcOrd="0" destOrd="0" presId="urn:microsoft.com/office/officeart/2008/layout/LinedList"/>
    <dgm:cxn modelId="{E45CCACE-4690-490B-9152-6E00E89996C6}" srcId="{3F585C44-EBE1-40AB-A510-E0973F9895CD}" destId="{3F25FAA7-1D08-4FC6-A1C6-DE8724DE4828}" srcOrd="0" destOrd="0" parTransId="{EC101430-12D9-46E1-BD50-B9B2F04E6580}" sibTransId="{0910F200-51FA-4E44-8C6D-D204DCB3A26A}"/>
    <dgm:cxn modelId="{6939A5FA-E942-4485-8D3C-14B7D7585E0B}" type="presParOf" srcId="{125509D3-6ECF-48A1-A7D9-801E9B99A87D}" destId="{5E742A84-F41E-4F82-9ACE-CDFE1C17E403}" srcOrd="0" destOrd="0" presId="urn:microsoft.com/office/officeart/2008/layout/LinedList"/>
    <dgm:cxn modelId="{1FA658DD-171D-435B-BAE2-BF85A6731D77}" type="presParOf" srcId="{125509D3-6ECF-48A1-A7D9-801E9B99A87D}" destId="{B94221A7-317B-4ED2-A8BE-C32E2EF05BA4}" srcOrd="1" destOrd="0" presId="urn:microsoft.com/office/officeart/2008/layout/LinedList"/>
    <dgm:cxn modelId="{6CFCCE21-8674-42DA-816B-B9A65FC5A734}" type="presParOf" srcId="{B94221A7-317B-4ED2-A8BE-C32E2EF05BA4}" destId="{C736372C-E3D6-4124-9CEF-10899ADEA0A4}" srcOrd="0" destOrd="0" presId="urn:microsoft.com/office/officeart/2008/layout/LinedList"/>
    <dgm:cxn modelId="{8E296381-0717-4566-AEA4-78F9009289C4}" type="presParOf" srcId="{B94221A7-317B-4ED2-A8BE-C32E2EF05BA4}" destId="{8F50AD90-F268-4AF3-A144-CBE831C7B077}" srcOrd="1" destOrd="0" presId="urn:microsoft.com/office/officeart/2008/layout/LinedList"/>
    <dgm:cxn modelId="{54C25F41-9B04-4EDF-85AB-0914D8EDF7BD}" type="presParOf" srcId="{8F50AD90-F268-4AF3-A144-CBE831C7B077}" destId="{E223CE9F-7FBA-42BA-A0CE-F957ED8C1605}" srcOrd="0" destOrd="0" presId="urn:microsoft.com/office/officeart/2008/layout/LinedList"/>
    <dgm:cxn modelId="{1BDE640C-0DB2-468B-B0E0-F5B8DB2A70AE}" type="presParOf" srcId="{8F50AD90-F268-4AF3-A144-CBE831C7B077}" destId="{60A4ACAD-D7AC-47EB-B19A-C4FDC9575569}" srcOrd="1" destOrd="0" presId="urn:microsoft.com/office/officeart/2008/layout/LinedList"/>
    <dgm:cxn modelId="{4A4DC0E3-3D45-4667-8B3B-FE95A619720C}" type="presParOf" srcId="{60A4ACAD-D7AC-47EB-B19A-C4FDC9575569}" destId="{40D8D22E-A314-4146-893C-41B230178B3C}" srcOrd="0" destOrd="0" presId="urn:microsoft.com/office/officeart/2008/layout/LinedList"/>
    <dgm:cxn modelId="{E20083FF-1D48-4E00-A548-0A26365F77CE}" type="presParOf" srcId="{60A4ACAD-D7AC-47EB-B19A-C4FDC9575569}" destId="{4BA1747D-84F4-432C-BBD1-84AB4513D5E4}" srcOrd="1" destOrd="0" presId="urn:microsoft.com/office/officeart/2008/layout/LinedList"/>
    <dgm:cxn modelId="{7DC5830F-0C42-4BCB-BE87-7713421A2BF5}" type="presParOf" srcId="{60A4ACAD-D7AC-47EB-B19A-C4FDC9575569}" destId="{AC59F79C-2FCE-4999-847C-808BAD5A7240}" srcOrd="2" destOrd="0" presId="urn:microsoft.com/office/officeart/2008/layout/LinedList"/>
    <dgm:cxn modelId="{E9615821-7397-4C9D-907D-3F938590723B}" type="presParOf" srcId="{8F50AD90-F268-4AF3-A144-CBE831C7B077}" destId="{FB35BAA3-7872-48B7-9158-C05C0514DB51}" srcOrd="2" destOrd="0" presId="urn:microsoft.com/office/officeart/2008/layout/LinedList"/>
    <dgm:cxn modelId="{4F4BA2F8-1935-4282-8135-7B41CFF851DE}" type="presParOf" srcId="{8F50AD90-F268-4AF3-A144-CBE831C7B077}" destId="{84B24B50-7A78-4C36-A6A1-7737373AD27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6409B3-D22B-4612-8F03-D4B7AA88976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C21D1-9D6F-4E27-9BB4-DBF5FFCCA79A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State activities throughout PJM</a:t>
          </a:r>
          <a:endParaRPr lang="en-US" dirty="0"/>
        </a:p>
      </dgm:t>
    </dgm:pt>
    <dgm:pt modelId="{127C1C7C-264E-42BB-94F4-B0F139E56356}" type="parTrans" cxnId="{BCDC24EF-1A9E-41F4-BE29-3D29A0FCD8CA}">
      <dgm:prSet/>
      <dgm:spPr/>
      <dgm:t>
        <a:bodyPr/>
        <a:lstStyle/>
        <a:p>
          <a:endParaRPr lang="en-US"/>
        </a:p>
      </dgm:t>
    </dgm:pt>
    <dgm:pt modelId="{8272FB23-ECD2-4970-998B-597B687A86B2}" type="sibTrans" cxnId="{BCDC24EF-1A9E-41F4-BE29-3D29A0FCD8CA}">
      <dgm:prSet/>
      <dgm:spPr/>
      <dgm:t>
        <a:bodyPr/>
        <a:lstStyle/>
        <a:p>
          <a:endParaRPr lang="en-US"/>
        </a:p>
      </dgm:t>
    </dgm:pt>
    <dgm:pt modelId="{A91A0146-692B-48F8-86B9-9909292D54A8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Surrounding States</a:t>
          </a:r>
          <a:endParaRPr lang="en-US" dirty="0"/>
        </a:p>
      </dgm:t>
    </dgm:pt>
    <dgm:pt modelId="{E4F66791-0CB4-49E6-998C-AE567A7E7722}" type="parTrans" cxnId="{BF5D7713-0C0F-4D9F-BF22-6E05E1FBE84D}">
      <dgm:prSet/>
      <dgm:spPr/>
      <dgm:t>
        <a:bodyPr/>
        <a:lstStyle/>
        <a:p>
          <a:endParaRPr lang="en-US"/>
        </a:p>
      </dgm:t>
    </dgm:pt>
    <dgm:pt modelId="{9707BE81-A9AB-4D6B-881C-211B6A25E647}" type="sibTrans" cxnId="{BF5D7713-0C0F-4D9F-BF22-6E05E1FBE84D}">
      <dgm:prSet/>
      <dgm:spPr/>
      <dgm:t>
        <a:bodyPr/>
        <a:lstStyle/>
        <a:p>
          <a:endParaRPr lang="en-US"/>
        </a:p>
      </dgm:t>
    </dgm:pt>
    <dgm:pt modelId="{DFC652E5-8EAA-4850-8B76-DD68FD60A707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Ohio: attempted PPA for Davis Bessie</a:t>
          </a:r>
          <a:endParaRPr lang="en-US" dirty="0"/>
        </a:p>
      </dgm:t>
    </dgm:pt>
    <dgm:pt modelId="{5726D2EC-A797-4944-A2E0-63DF38C0E30E}" type="parTrans" cxnId="{DF4C97B4-B790-4FA7-93AD-BA00C09867C7}">
      <dgm:prSet/>
      <dgm:spPr/>
      <dgm:t>
        <a:bodyPr/>
        <a:lstStyle/>
        <a:p>
          <a:endParaRPr lang="en-US"/>
        </a:p>
      </dgm:t>
    </dgm:pt>
    <dgm:pt modelId="{E19B7C29-4235-4B59-92E6-E531BE63FF26}" type="sibTrans" cxnId="{DF4C97B4-B790-4FA7-93AD-BA00C09867C7}">
      <dgm:prSet/>
      <dgm:spPr/>
      <dgm:t>
        <a:bodyPr/>
        <a:lstStyle/>
        <a:p>
          <a:endParaRPr lang="en-US"/>
        </a:p>
      </dgm:t>
    </dgm:pt>
    <dgm:pt modelId="{3E1D660D-F029-478F-BBAF-84C621155181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New York: ZEC program for 4 upstate Nuclear Units</a:t>
          </a:r>
          <a:endParaRPr lang="en-US" dirty="0"/>
        </a:p>
      </dgm:t>
    </dgm:pt>
    <dgm:pt modelId="{DC459E77-D2B5-42FB-9E67-D74ED5B93A66}" type="parTrans" cxnId="{20462018-A41E-4126-9DBF-22308AFE14FF}">
      <dgm:prSet/>
      <dgm:spPr/>
      <dgm:t>
        <a:bodyPr/>
        <a:lstStyle/>
        <a:p>
          <a:endParaRPr lang="en-US"/>
        </a:p>
      </dgm:t>
    </dgm:pt>
    <dgm:pt modelId="{AD384141-2130-440B-A79E-B66597B6560C}" type="sibTrans" cxnId="{20462018-A41E-4126-9DBF-22308AFE14FF}">
      <dgm:prSet/>
      <dgm:spPr/>
      <dgm:t>
        <a:bodyPr/>
        <a:lstStyle/>
        <a:p>
          <a:endParaRPr lang="en-US"/>
        </a:p>
      </dgm:t>
    </dgm:pt>
    <dgm:pt modelId="{D54CA621-3C78-4173-9250-0496054A0870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Illinois: Legislative proposal to mandate ZEC like program</a:t>
          </a:r>
          <a:endParaRPr lang="en-US" dirty="0"/>
        </a:p>
      </dgm:t>
    </dgm:pt>
    <dgm:pt modelId="{AFB43428-E53D-4FA9-B1A4-F40A493443D4}" type="parTrans" cxnId="{A1B463C2-B0DD-4703-A690-9C6D19F76852}">
      <dgm:prSet/>
      <dgm:spPr/>
      <dgm:t>
        <a:bodyPr/>
        <a:lstStyle/>
        <a:p>
          <a:endParaRPr lang="en-US"/>
        </a:p>
      </dgm:t>
    </dgm:pt>
    <dgm:pt modelId="{682AF453-7BED-44AF-A7F8-672019E1AD9D}" type="sibTrans" cxnId="{A1B463C2-B0DD-4703-A690-9C6D19F76852}">
      <dgm:prSet/>
      <dgm:spPr/>
      <dgm:t>
        <a:bodyPr/>
        <a:lstStyle/>
        <a:p>
          <a:endParaRPr lang="en-US"/>
        </a:p>
      </dgm:t>
    </dgm:pt>
    <dgm:pt modelId="{B084690A-52CC-40AE-B4C1-42D91A041421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New Jersey: Early stage proposal to create RPS tier for Nuclear</a:t>
          </a:r>
          <a:endParaRPr lang="en-US" dirty="0"/>
        </a:p>
      </dgm:t>
    </dgm:pt>
    <dgm:pt modelId="{73A2F804-FA38-4149-9AFB-D4BD7737DAF7}" type="parTrans" cxnId="{08C7192D-1D45-4B69-AF53-45BDB3F1F07B}">
      <dgm:prSet/>
      <dgm:spPr/>
      <dgm:t>
        <a:bodyPr/>
        <a:lstStyle/>
        <a:p>
          <a:endParaRPr lang="en-US"/>
        </a:p>
      </dgm:t>
    </dgm:pt>
    <dgm:pt modelId="{C4E41902-B695-4872-B47B-A72FF8C42AC1}" type="sibTrans" cxnId="{08C7192D-1D45-4B69-AF53-45BDB3F1F07B}">
      <dgm:prSet/>
      <dgm:spPr/>
      <dgm:t>
        <a:bodyPr/>
        <a:lstStyle/>
        <a:p>
          <a:endParaRPr lang="en-US"/>
        </a:p>
      </dgm:t>
    </dgm:pt>
    <dgm:pt modelId="{27ABB1C7-A3E1-4ECB-BF98-38B75A9E3847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Pennsylvania: Rumblings on the future of TMI </a:t>
          </a:r>
          <a:endParaRPr lang="en-US" dirty="0"/>
        </a:p>
      </dgm:t>
    </dgm:pt>
    <dgm:pt modelId="{5EF1C48C-AA9F-4D39-ADE1-5296DFEEA954}" type="parTrans" cxnId="{B3071097-CCC4-4B04-9402-F6B70BA7F851}">
      <dgm:prSet/>
      <dgm:spPr/>
      <dgm:t>
        <a:bodyPr/>
        <a:lstStyle/>
        <a:p>
          <a:endParaRPr lang="en-US"/>
        </a:p>
      </dgm:t>
    </dgm:pt>
    <dgm:pt modelId="{76737078-DD8C-4CAF-92EC-C4304FFF2963}" type="sibTrans" cxnId="{B3071097-CCC4-4B04-9402-F6B70BA7F851}">
      <dgm:prSet/>
      <dgm:spPr/>
      <dgm:t>
        <a:bodyPr/>
        <a:lstStyle/>
        <a:p>
          <a:endParaRPr lang="en-US"/>
        </a:p>
      </dgm:t>
    </dgm:pt>
    <dgm:pt modelId="{981E0BFD-E8E0-4D88-9911-39FC94014867}">
      <dgm:prSet/>
      <dgm:spPr>
        <a:ln w="285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Connecticut: Legislative proposal for Millstone</a:t>
          </a:r>
          <a:endParaRPr lang="en-US" dirty="0"/>
        </a:p>
      </dgm:t>
    </dgm:pt>
    <dgm:pt modelId="{C94D758B-A4E6-4969-9EA2-57B2F0246713}" type="parTrans" cxnId="{9AAE30CA-D2B6-4135-BEB6-1993EBBF232B}">
      <dgm:prSet/>
      <dgm:spPr/>
      <dgm:t>
        <a:bodyPr/>
        <a:lstStyle/>
        <a:p>
          <a:endParaRPr lang="en-US"/>
        </a:p>
      </dgm:t>
    </dgm:pt>
    <dgm:pt modelId="{F485CC8D-1802-4198-9DBA-09E498015EEE}" type="sibTrans" cxnId="{9AAE30CA-D2B6-4135-BEB6-1993EBBF232B}">
      <dgm:prSet/>
      <dgm:spPr/>
      <dgm:t>
        <a:bodyPr/>
        <a:lstStyle/>
        <a:p>
          <a:endParaRPr lang="en-US"/>
        </a:p>
      </dgm:t>
    </dgm:pt>
    <dgm:pt modelId="{350CAFE6-FAAB-4279-AF7F-B1415820F6EF}" type="pres">
      <dgm:prSet presAssocID="{966409B3-D22B-4612-8F03-D4B7AA8897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98A9C9-0534-4CE8-81B5-90E25DA3F907}" type="pres">
      <dgm:prSet presAssocID="{41CC21D1-9D6F-4E27-9BB4-DBF5FFCCA79A}" presName="parentLin" presStyleCnt="0"/>
      <dgm:spPr/>
    </dgm:pt>
    <dgm:pt modelId="{E42B9B04-79C6-4596-ADEF-1C059B6D2E21}" type="pres">
      <dgm:prSet presAssocID="{41CC21D1-9D6F-4E27-9BB4-DBF5FFCCA79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0E06B16-D4AD-43CA-9984-DCB52D78B542}" type="pres">
      <dgm:prSet presAssocID="{41CC21D1-9D6F-4E27-9BB4-DBF5FFCCA79A}" presName="parentText" presStyleLbl="node1" presStyleIdx="0" presStyleCnt="2" custScaleX="1103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B4229-DFCB-49A4-A0E5-98938CF65A7D}" type="pres">
      <dgm:prSet presAssocID="{41CC21D1-9D6F-4E27-9BB4-DBF5FFCCA79A}" presName="negativeSpace" presStyleCnt="0"/>
      <dgm:spPr/>
    </dgm:pt>
    <dgm:pt modelId="{BE333A62-7828-444F-B344-78ACDAFB0D46}" type="pres">
      <dgm:prSet presAssocID="{41CC21D1-9D6F-4E27-9BB4-DBF5FFCCA79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B8B28-2C44-48BF-893F-74049898591F}" type="pres">
      <dgm:prSet presAssocID="{8272FB23-ECD2-4970-998B-597B687A86B2}" presName="spaceBetweenRectangles" presStyleCnt="0"/>
      <dgm:spPr/>
    </dgm:pt>
    <dgm:pt modelId="{8CCE3EF6-0428-47A3-B727-68E7D14E6CFB}" type="pres">
      <dgm:prSet presAssocID="{A91A0146-692B-48F8-86B9-9909292D54A8}" presName="parentLin" presStyleCnt="0"/>
      <dgm:spPr/>
    </dgm:pt>
    <dgm:pt modelId="{639A2253-1C85-4E34-8B96-89D1DE87E9AC}" type="pres">
      <dgm:prSet presAssocID="{A91A0146-692B-48F8-86B9-9909292D54A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09B013A-EDED-415B-ACD4-964BF4088628}" type="pres">
      <dgm:prSet presAssocID="{A91A0146-692B-48F8-86B9-9909292D54A8}" presName="parentText" presStyleLbl="node1" presStyleIdx="1" presStyleCnt="2" custScaleX="565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23F-A663-4FF1-985C-F9452CD1E05C}" type="pres">
      <dgm:prSet presAssocID="{A91A0146-692B-48F8-86B9-9909292D54A8}" presName="negativeSpace" presStyleCnt="0"/>
      <dgm:spPr/>
    </dgm:pt>
    <dgm:pt modelId="{EAC24D5B-2037-4E2D-A220-8A881CC8FFF8}" type="pres">
      <dgm:prSet presAssocID="{A91A0146-692B-48F8-86B9-9909292D54A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AE30CA-D2B6-4135-BEB6-1993EBBF232B}" srcId="{A91A0146-692B-48F8-86B9-9909292D54A8}" destId="{981E0BFD-E8E0-4D88-9911-39FC94014867}" srcOrd="1" destOrd="0" parTransId="{C94D758B-A4E6-4969-9EA2-57B2F0246713}" sibTransId="{F485CC8D-1802-4198-9DBA-09E498015EEE}"/>
    <dgm:cxn modelId="{BF5D7713-0C0F-4D9F-BF22-6E05E1FBE84D}" srcId="{966409B3-D22B-4612-8F03-D4B7AA889769}" destId="{A91A0146-692B-48F8-86B9-9909292D54A8}" srcOrd="1" destOrd="0" parTransId="{E4F66791-0CB4-49E6-998C-AE567A7E7722}" sibTransId="{9707BE81-A9AB-4D6B-881C-211B6A25E647}"/>
    <dgm:cxn modelId="{FBF1252D-294F-4C20-ADE1-BD8E8ECF3FFF}" type="presOf" srcId="{41CC21D1-9D6F-4E27-9BB4-DBF5FFCCA79A}" destId="{E42B9B04-79C6-4596-ADEF-1C059B6D2E21}" srcOrd="0" destOrd="0" presId="urn:microsoft.com/office/officeart/2005/8/layout/list1"/>
    <dgm:cxn modelId="{DD513BEA-92E9-4745-915D-E939B383194C}" type="presOf" srcId="{3E1D660D-F029-478F-BBAF-84C621155181}" destId="{EAC24D5B-2037-4E2D-A220-8A881CC8FFF8}" srcOrd="0" destOrd="0" presId="urn:microsoft.com/office/officeart/2005/8/layout/list1"/>
    <dgm:cxn modelId="{B3071097-CCC4-4B04-9402-F6B70BA7F851}" srcId="{41CC21D1-9D6F-4E27-9BB4-DBF5FFCCA79A}" destId="{27ABB1C7-A3E1-4ECB-BF98-38B75A9E3847}" srcOrd="3" destOrd="0" parTransId="{5EF1C48C-AA9F-4D39-ADE1-5296DFEEA954}" sibTransId="{76737078-DD8C-4CAF-92EC-C4304FFF2963}"/>
    <dgm:cxn modelId="{D68B3E28-4E3C-4872-BE3E-ACEF0054D5C9}" type="presOf" srcId="{27ABB1C7-A3E1-4ECB-BF98-38B75A9E3847}" destId="{BE333A62-7828-444F-B344-78ACDAFB0D46}" srcOrd="0" destOrd="3" presId="urn:microsoft.com/office/officeart/2005/8/layout/list1"/>
    <dgm:cxn modelId="{1D1AC1DC-CC0E-434D-B8B3-F4CF07E2ABF7}" type="presOf" srcId="{A91A0146-692B-48F8-86B9-9909292D54A8}" destId="{639A2253-1C85-4E34-8B96-89D1DE87E9AC}" srcOrd="0" destOrd="0" presId="urn:microsoft.com/office/officeart/2005/8/layout/list1"/>
    <dgm:cxn modelId="{A76AB3F6-943A-4695-BE77-40AE205602E7}" type="presOf" srcId="{981E0BFD-E8E0-4D88-9911-39FC94014867}" destId="{EAC24D5B-2037-4E2D-A220-8A881CC8FFF8}" srcOrd="0" destOrd="1" presId="urn:microsoft.com/office/officeart/2005/8/layout/list1"/>
    <dgm:cxn modelId="{5718A147-3DFB-45C4-8234-69B25A3B7820}" type="presOf" srcId="{B084690A-52CC-40AE-B4C1-42D91A041421}" destId="{BE333A62-7828-444F-B344-78ACDAFB0D46}" srcOrd="0" destOrd="2" presId="urn:microsoft.com/office/officeart/2005/8/layout/list1"/>
    <dgm:cxn modelId="{BCDC24EF-1A9E-41F4-BE29-3D29A0FCD8CA}" srcId="{966409B3-D22B-4612-8F03-D4B7AA889769}" destId="{41CC21D1-9D6F-4E27-9BB4-DBF5FFCCA79A}" srcOrd="0" destOrd="0" parTransId="{127C1C7C-264E-42BB-94F4-B0F139E56356}" sibTransId="{8272FB23-ECD2-4970-998B-597B687A86B2}"/>
    <dgm:cxn modelId="{D8FC9F4A-2A7B-48B1-8662-43CE6CEB6293}" type="presOf" srcId="{A91A0146-692B-48F8-86B9-9909292D54A8}" destId="{309B013A-EDED-415B-ACD4-964BF4088628}" srcOrd="1" destOrd="0" presId="urn:microsoft.com/office/officeart/2005/8/layout/list1"/>
    <dgm:cxn modelId="{05219ED0-8160-4A84-A9DE-61F87B466687}" type="presOf" srcId="{D54CA621-3C78-4173-9250-0496054A0870}" destId="{BE333A62-7828-444F-B344-78ACDAFB0D46}" srcOrd="0" destOrd="1" presId="urn:microsoft.com/office/officeart/2005/8/layout/list1"/>
    <dgm:cxn modelId="{20462018-A41E-4126-9DBF-22308AFE14FF}" srcId="{A91A0146-692B-48F8-86B9-9909292D54A8}" destId="{3E1D660D-F029-478F-BBAF-84C621155181}" srcOrd="0" destOrd="0" parTransId="{DC459E77-D2B5-42FB-9E67-D74ED5B93A66}" sibTransId="{AD384141-2130-440B-A79E-B66597B6560C}"/>
    <dgm:cxn modelId="{5A875521-4732-4102-88F3-D391BC7E0E6A}" type="presOf" srcId="{41CC21D1-9D6F-4E27-9BB4-DBF5FFCCA79A}" destId="{50E06B16-D4AD-43CA-9984-DCB52D78B542}" srcOrd="1" destOrd="0" presId="urn:microsoft.com/office/officeart/2005/8/layout/list1"/>
    <dgm:cxn modelId="{A1B463C2-B0DD-4703-A690-9C6D19F76852}" srcId="{41CC21D1-9D6F-4E27-9BB4-DBF5FFCCA79A}" destId="{D54CA621-3C78-4173-9250-0496054A0870}" srcOrd="1" destOrd="0" parTransId="{AFB43428-E53D-4FA9-B1A4-F40A493443D4}" sibTransId="{682AF453-7BED-44AF-A7F8-672019E1AD9D}"/>
    <dgm:cxn modelId="{DF4C97B4-B790-4FA7-93AD-BA00C09867C7}" srcId="{41CC21D1-9D6F-4E27-9BB4-DBF5FFCCA79A}" destId="{DFC652E5-8EAA-4850-8B76-DD68FD60A707}" srcOrd="0" destOrd="0" parTransId="{5726D2EC-A797-4944-A2E0-63DF38C0E30E}" sibTransId="{E19B7C29-4235-4B59-92E6-E531BE63FF26}"/>
    <dgm:cxn modelId="{A70FF903-27B4-4F3F-BD21-73DF9F7BB30E}" type="presOf" srcId="{966409B3-D22B-4612-8F03-D4B7AA889769}" destId="{350CAFE6-FAAB-4279-AF7F-B1415820F6EF}" srcOrd="0" destOrd="0" presId="urn:microsoft.com/office/officeart/2005/8/layout/list1"/>
    <dgm:cxn modelId="{08C7192D-1D45-4B69-AF53-45BDB3F1F07B}" srcId="{41CC21D1-9D6F-4E27-9BB4-DBF5FFCCA79A}" destId="{B084690A-52CC-40AE-B4C1-42D91A041421}" srcOrd="2" destOrd="0" parTransId="{73A2F804-FA38-4149-9AFB-D4BD7737DAF7}" sibTransId="{C4E41902-B695-4872-B47B-A72FF8C42AC1}"/>
    <dgm:cxn modelId="{76B946A8-8037-41AF-BF3D-3380BA374632}" type="presOf" srcId="{DFC652E5-8EAA-4850-8B76-DD68FD60A707}" destId="{BE333A62-7828-444F-B344-78ACDAFB0D46}" srcOrd="0" destOrd="0" presId="urn:microsoft.com/office/officeart/2005/8/layout/list1"/>
    <dgm:cxn modelId="{3DC84ECD-62D4-472E-B9DB-F3F988CF147B}" type="presParOf" srcId="{350CAFE6-FAAB-4279-AF7F-B1415820F6EF}" destId="{1A98A9C9-0534-4CE8-81B5-90E25DA3F907}" srcOrd="0" destOrd="0" presId="urn:microsoft.com/office/officeart/2005/8/layout/list1"/>
    <dgm:cxn modelId="{8CE53E72-B57A-474E-8C94-13E73C71CBE6}" type="presParOf" srcId="{1A98A9C9-0534-4CE8-81B5-90E25DA3F907}" destId="{E42B9B04-79C6-4596-ADEF-1C059B6D2E21}" srcOrd="0" destOrd="0" presId="urn:microsoft.com/office/officeart/2005/8/layout/list1"/>
    <dgm:cxn modelId="{C6C86F7B-C3C4-47F2-B977-FB2576E54874}" type="presParOf" srcId="{1A98A9C9-0534-4CE8-81B5-90E25DA3F907}" destId="{50E06B16-D4AD-43CA-9984-DCB52D78B542}" srcOrd="1" destOrd="0" presId="urn:microsoft.com/office/officeart/2005/8/layout/list1"/>
    <dgm:cxn modelId="{DDB93E82-4768-42C9-AFA8-FCACA2221387}" type="presParOf" srcId="{350CAFE6-FAAB-4279-AF7F-B1415820F6EF}" destId="{EA7B4229-DFCB-49A4-A0E5-98938CF65A7D}" srcOrd="1" destOrd="0" presId="urn:microsoft.com/office/officeart/2005/8/layout/list1"/>
    <dgm:cxn modelId="{0187B531-0697-45A5-B942-BD9AEF2FBB87}" type="presParOf" srcId="{350CAFE6-FAAB-4279-AF7F-B1415820F6EF}" destId="{BE333A62-7828-444F-B344-78ACDAFB0D46}" srcOrd="2" destOrd="0" presId="urn:microsoft.com/office/officeart/2005/8/layout/list1"/>
    <dgm:cxn modelId="{31383B0D-4688-4C47-8E55-555E5C83803B}" type="presParOf" srcId="{350CAFE6-FAAB-4279-AF7F-B1415820F6EF}" destId="{AD6B8B28-2C44-48BF-893F-74049898591F}" srcOrd="3" destOrd="0" presId="urn:microsoft.com/office/officeart/2005/8/layout/list1"/>
    <dgm:cxn modelId="{7C65FD17-5DE2-4E52-908B-8E429A50DD5F}" type="presParOf" srcId="{350CAFE6-FAAB-4279-AF7F-B1415820F6EF}" destId="{8CCE3EF6-0428-47A3-B727-68E7D14E6CFB}" srcOrd="4" destOrd="0" presId="urn:microsoft.com/office/officeart/2005/8/layout/list1"/>
    <dgm:cxn modelId="{7CF8E2E0-7946-4E35-B390-0F18FD1A0734}" type="presParOf" srcId="{8CCE3EF6-0428-47A3-B727-68E7D14E6CFB}" destId="{639A2253-1C85-4E34-8B96-89D1DE87E9AC}" srcOrd="0" destOrd="0" presId="urn:microsoft.com/office/officeart/2005/8/layout/list1"/>
    <dgm:cxn modelId="{D1655953-66B3-4EC5-A477-CC601F240C27}" type="presParOf" srcId="{8CCE3EF6-0428-47A3-B727-68E7D14E6CFB}" destId="{309B013A-EDED-415B-ACD4-964BF4088628}" srcOrd="1" destOrd="0" presId="urn:microsoft.com/office/officeart/2005/8/layout/list1"/>
    <dgm:cxn modelId="{33913B66-E297-4F21-AF2A-6006F4247D15}" type="presParOf" srcId="{350CAFE6-FAAB-4279-AF7F-B1415820F6EF}" destId="{C455C23F-A663-4FF1-985C-F9452CD1E05C}" srcOrd="5" destOrd="0" presId="urn:microsoft.com/office/officeart/2005/8/layout/list1"/>
    <dgm:cxn modelId="{BAF0A34D-03D4-41BE-8E4B-63E1C7152A7C}" type="presParOf" srcId="{350CAFE6-FAAB-4279-AF7F-B1415820F6EF}" destId="{EAC24D5B-2037-4E2D-A220-8A881CC8FFF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ECA3C-16E6-4226-A856-4127BAB99DD5}">
      <dsp:nvSpPr>
        <dsp:cNvPr id="0" name=""/>
        <dsp:cNvSpPr/>
      </dsp:nvSpPr>
      <dsp:spPr>
        <a:xfrm>
          <a:off x="0" y="0"/>
          <a:ext cx="3547103" cy="141750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York 2 Energy Center</a:t>
          </a:r>
          <a:endParaRPr lang="en-US" sz="17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830 MW Natural gas-fired combined-cycle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Located in Peach Bottom Township, PA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Target COD: 2017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2695931" cy="1417509"/>
      </dsp:txXfrm>
    </dsp:sp>
    <dsp:sp modelId="{F2481408-FB8C-45D0-86D6-75C40CA1631B}">
      <dsp:nvSpPr>
        <dsp:cNvPr id="0" name=""/>
        <dsp:cNvSpPr/>
      </dsp:nvSpPr>
      <dsp:spPr>
        <a:xfrm>
          <a:off x="2695931" y="141750"/>
          <a:ext cx="709420" cy="113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266C4-7D49-4C77-9E7D-289871238E4B}">
      <dsp:nvSpPr>
        <dsp:cNvPr id="0" name=""/>
        <dsp:cNvSpPr/>
      </dsp:nvSpPr>
      <dsp:spPr>
        <a:xfrm>
          <a:off x="0" y="0"/>
          <a:ext cx="3586799" cy="163093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Garrison Energy Center</a:t>
          </a:r>
          <a:endParaRPr lang="en-US" sz="1700" b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209 MW Natural Gas-fired Combined-cycle</a:t>
          </a:r>
          <a:endParaRPr lang="en-US" sz="13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Located in Dover, DE</a:t>
          </a:r>
          <a:endParaRPr lang="en-US" sz="13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Phase 2: TBD</a:t>
          </a:r>
          <a:endParaRPr lang="en-US" sz="13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Newest PJM Project (in-service June 2015)</a:t>
          </a:r>
          <a:endParaRPr lang="en-US" sz="13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2706345" cy="1630935"/>
      </dsp:txXfrm>
    </dsp:sp>
    <dsp:sp modelId="{DF5C1E9B-E377-43A8-A80A-5986DADC8636}">
      <dsp:nvSpPr>
        <dsp:cNvPr id="0" name=""/>
        <dsp:cNvSpPr/>
      </dsp:nvSpPr>
      <dsp:spPr>
        <a:xfrm>
          <a:off x="2647063" y="160059"/>
          <a:ext cx="837804" cy="13128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620C7-1382-44A7-9251-46369DC39DDD}">
      <dsp:nvSpPr>
        <dsp:cNvPr id="0" name=""/>
        <dsp:cNvSpPr/>
      </dsp:nvSpPr>
      <dsp:spPr>
        <a:xfrm>
          <a:off x="0" y="407074"/>
          <a:ext cx="5522414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8601" tIns="333248" rIns="4286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Filed an amicus brief in support of EPA in litigation in 2015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Only power generator to support EPA in early litigation (in re: Murray Energy Corp., No. 14-1112 (D.C. Cir. 2015)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Calpine is part of a coalition of ten power companies (representing 10% of U.S. generation capacity) defending the Clean Power Plan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Will support EPA in support of the CPP at Supreme Court</a:t>
          </a:r>
          <a:endParaRPr lang="en-US" sz="1600" kern="1200" dirty="0"/>
        </a:p>
      </dsp:txBody>
      <dsp:txXfrm>
        <a:off x="0" y="407074"/>
        <a:ext cx="5522414" cy="2721600"/>
      </dsp:txXfrm>
    </dsp:sp>
    <dsp:sp modelId="{8B99D066-BDB8-49A2-9215-CD0740EF5BC6}">
      <dsp:nvSpPr>
        <dsp:cNvPr id="0" name=""/>
        <dsp:cNvSpPr/>
      </dsp:nvSpPr>
      <dsp:spPr>
        <a:xfrm>
          <a:off x="276120" y="170914"/>
          <a:ext cx="3899746" cy="47232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114" tIns="0" rIns="1461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Calpine has been very active in supporting EPA and the CPP</a:t>
          </a:r>
          <a:endParaRPr lang="en-US" sz="1600" kern="1200" dirty="0"/>
        </a:p>
      </dsp:txBody>
      <dsp:txXfrm>
        <a:off x="299177" y="193971"/>
        <a:ext cx="3853632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33A62-7828-444F-B344-78ACDAFB0D46}">
      <dsp:nvSpPr>
        <dsp:cNvPr id="0" name=""/>
        <dsp:cNvSpPr/>
      </dsp:nvSpPr>
      <dsp:spPr>
        <a:xfrm>
          <a:off x="0" y="356501"/>
          <a:ext cx="9097365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057" tIns="416560" rIns="7060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PJM's load-weighted average LMP was $22.97/</a:t>
          </a:r>
          <a:r>
            <a:rPr lang="en-US" sz="2000" kern="1200" dirty="0" err="1" smtClean="0"/>
            <a:t>MWh</a:t>
          </a:r>
          <a:r>
            <a:rPr lang="en-US" sz="2000" kern="1200" dirty="0" smtClean="0"/>
            <a:t> in March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First quarter, average LMPs have been less than $30/</a:t>
          </a:r>
          <a:r>
            <a:rPr lang="en-US" sz="2000" kern="1200" dirty="0" err="1" smtClean="0"/>
            <a:t>MWh</a:t>
          </a:r>
          <a:r>
            <a:rPr lang="en-US" sz="2000" kern="1200" dirty="0" smtClean="0"/>
            <a:t>, and in no calendar year has PJM had sub-$30/</a:t>
          </a:r>
          <a:r>
            <a:rPr lang="en-US" sz="2000" kern="1200" dirty="0" err="1" smtClean="0"/>
            <a:t>MWh</a:t>
          </a:r>
          <a:r>
            <a:rPr lang="en-US" sz="2000" kern="1200" dirty="0" smtClean="0"/>
            <a:t> average LMPs since PJM started LMPs in April 1999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First quarter of 2016's prices have similarly been the lowest for any Q1 since 2002</a:t>
          </a:r>
        </a:p>
      </dsp:txBody>
      <dsp:txXfrm>
        <a:off x="0" y="356501"/>
        <a:ext cx="9097365" cy="2268000"/>
      </dsp:txXfrm>
    </dsp:sp>
    <dsp:sp modelId="{50E06B16-D4AD-43CA-9984-DCB52D78B542}">
      <dsp:nvSpPr>
        <dsp:cNvPr id="0" name=""/>
        <dsp:cNvSpPr/>
      </dsp:nvSpPr>
      <dsp:spPr>
        <a:xfrm>
          <a:off x="454868" y="61301"/>
          <a:ext cx="7024839" cy="5904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701" tIns="0" rIns="2407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PJM average power prices hit 15-year low in March 2016 </a:t>
          </a:r>
          <a:endParaRPr lang="en-US" sz="2000" kern="1200" dirty="0"/>
        </a:p>
      </dsp:txBody>
      <dsp:txXfrm>
        <a:off x="483689" y="90122"/>
        <a:ext cx="6967197" cy="532758"/>
      </dsp:txXfrm>
    </dsp:sp>
    <dsp:sp modelId="{EAC24D5B-2037-4E2D-A220-8A881CC8FFF8}">
      <dsp:nvSpPr>
        <dsp:cNvPr id="0" name=""/>
        <dsp:cNvSpPr/>
      </dsp:nvSpPr>
      <dsp:spPr>
        <a:xfrm>
          <a:off x="0" y="3027701"/>
          <a:ext cx="9097365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057" tIns="416560" rIns="7060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 clearing price was $100/megawatt-day for the majority of the region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Eastern MAAC: $119.77/MW-day; BGE $100.30/MW-day; </a:t>
          </a:r>
          <a:r>
            <a:rPr lang="en-US" sz="2000" kern="1200" dirty="0" err="1" smtClean="0"/>
            <a:t>ComEd</a:t>
          </a:r>
          <a:r>
            <a:rPr lang="en-US" sz="2000" kern="1200" dirty="0" smtClean="0"/>
            <a:t> $202.77/MW-day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The auction attracted 5,074 MW of new gas-fired generation</a:t>
          </a:r>
          <a:endParaRPr lang="en-US" sz="2000" kern="1200" dirty="0"/>
        </a:p>
      </dsp:txBody>
      <dsp:txXfrm>
        <a:off x="0" y="3027701"/>
        <a:ext cx="9097365" cy="1984500"/>
      </dsp:txXfrm>
    </dsp:sp>
    <dsp:sp modelId="{309B013A-EDED-415B-ACD4-964BF4088628}">
      <dsp:nvSpPr>
        <dsp:cNvPr id="0" name=""/>
        <dsp:cNvSpPr/>
      </dsp:nvSpPr>
      <dsp:spPr>
        <a:xfrm>
          <a:off x="454868" y="2732501"/>
          <a:ext cx="3602210" cy="5904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701" tIns="0" rIns="2407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2019/2020 Auction Results</a:t>
          </a:r>
          <a:endParaRPr lang="en-US" sz="2000" kern="1200" dirty="0"/>
        </a:p>
      </dsp:txBody>
      <dsp:txXfrm>
        <a:off x="483689" y="2761322"/>
        <a:ext cx="3544568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42A84-F41E-4F82-9ACE-CDFE1C17E403}">
      <dsp:nvSpPr>
        <dsp:cNvPr id="0" name=""/>
        <dsp:cNvSpPr/>
      </dsp:nvSpPr>
      <dsp:spPr>
        <a:xfrm>
          <a:off x="0" y="0"/>
          <a:ext cx="80349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6372C-E3D6-4124-9CEF-10899ADEA0A4}">
      <dsp:nvSpPr>
        <dsp:cNvPr id="0" name=""/>
        <dsp:cNvSpPr/>
      </dsp:nvSpPr>
      <dsp:spPr>
        <a:xfrm>
          <a:off x="0" y="0"/>
          <a:ext cx="2934993" cy="100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Christine Todd-Whitman, WSJ (November 2015)</a:t>
          </a:r>
          <a:endParaRPr lang="en-US" sz="2100" kern="1200" dirty="0"/>
        </a:p>
      </dsp:txBody>
      <dsp:txXfrm>
        <a:off x="0" y="0"/>
        <a:ext cx="2934993" cy="1005343"/>
      </dsp:txXfrm>
    </dsp:sp>
    <dsp:sp modelId="{4BA1747D-84F4-432C-BBD1-84AB4513D5E4}">
      <dsp:nvSpPr>
        <dsp:cNvPr id="0" name=""/>
        <dsp:cNvSpPr/>
      </dsp:nvSpPr>
      <dsp:spPr>
        <a:xfrm>
          <a:off x="3030565" y="45652"/>
          <a:ext cx="4252197" cy="91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“Poorly structured electricity markets are putting at risk other well-operated, proven nuclear-energy facilities in New York, Ohio, Illinois, and other states.  Once closed, these plants won’t reopen.  We must act now before it is too late.”</a:t>
          </a:r>
          <a:endParaRPr lang="en-US" sz="1200" kern="1200" dirty="0"/>
        </a:p>
      </dsp:txBody>
      <dsp:txXfrm>
        <a:off x="3030565" y="45652"/>
        <a:ext cx="4252197" cy="913055"/>
      </dsp:txXfrm>
    </dsp:sp>
    <dsp:sp modelId="{FB35BAA3-7872-48B7-9158-C05C0514DB51}">
      <dsp:nvSpPr>
        <dsp:cNvPr id="0" name=""/>
        <dsp:cNvSpPr/>
      </dsp:nvSpPr>
      <dsp:spPr>
        <a:xfrm>
          <a:off x="2934993" y="958708"/>
          <a:ext cx="50971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42A84-F41E-4F82-9ACE-CDFE1C17E403}">
      <dsp:nvSpPr>
        <dsp:cNvPr id="0" name=""/>
        <dsp:cNvSpPr/>
      </dsp:nvSpPr>
      <dsp:spPr>
        <a:xfrm>
          <a:off x="0" y="0"/>
          <a:ext cx="80349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6372C-E3D6-4124-9CEF-10899ADEA0A4}">
      <dsp:nvSpPr>
        <dsp:cNvPr id="0" name=""/>
        <dsp:cNvSpPr/>
      </dsp:nvSpPr>
      <dsp:spPr>
        <a:xfrm>
          <a:off x="0" y="0"/>
          <a:ext cx="2934993" cy="111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Former Sen. Judd Gregg for Nuclear Matters (September 2016)</a:t>
          </a:r>
          <a:endParaRPr lang="en-US" sz="2000" kern="1200" dirty="0"/>
        </a:p>
      </dsp:txBody>
      <dsp:txXfrm>
        <a:off x="0" y="0"/>
        <a:ext cx="2934993" cy="1117527"/>
      </dsp:txXfrm>
    </dsp:sp>
    <dsp:sp modelId="{4BA1747D-84F4-432C-BBD1-84AB4513D5E4}">
      <dsp:nvSpPr>
        <dsp:cNvPr id="0" name=""/>
        <dsp:cNvSpPr/>
      </dsp:nvSpPr>
      <dsp:spPr>
        <a:xfrm>
          <a:off x="3030565" y="50747"/>
          <a:ext cx="4252197" cy="1014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“It is essential that policymakers take steps to value the carbon-free attributes of nuclear energy so that we can continue to enjoy the benefits these plants provide so that we can successfully achieve our clean energy future.”</a:t>
          </a:r>
          <a:endParaRPr lang="en-US" sz="1300" kern="1200" dirty="0"/>
        </a:p>
      </dsp:txBody>
      <dsp:txXfrm>
        <a:off x="3030565" y="50747"/>
        <a:ext cx="4252197" cy="1014941"/>
      </dsp:txXfrm>
    </dsp:sp>
    <dsp:sp modelId="{FB35BAA3-7872-48B7-9158-C05C0514DB51}">
      <dsp:nvSpPr>
        <dsp:cNvPr id="0" name=""/>
        <dsp:cNvSpPr/>
      </dsp:nvSpPr>
      <dsp:spPr>
        <a:xfrm>
          <a:off x="2934993" y="1065688"/>
          <a:ext cx="50971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33A62-7828-444F-B344-78ACDAFB0D46}">
      <dsp:nvSpPr>
        <dsp:cNvPr id="0" name=""/>
        <dsp:cNvSpPr/>
      </dsp:nvSpPr>
      <dsp:spPr>
        <a:xfrm>
          <a:off x="0" y="392951"/>
          <a:ext cx="9097365" cy="279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057" tIns="499872" rIns="70605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Ohio: attempted PPA for Davis Bessie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Illinois: Legislative proposal to mandate ZEC like program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New Jersey: Early stage proposal to create RPS tier for Nuclear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Pennsylvania: Rumblings on the future of TMI </a:t>
          </a:r>
          <a:endParaRPr lang="en-US" sz="2400" kern="1200" dirty="0"/>
        </a:p>
      </dsp:txBody>
      <dsp:txXfrm>
        <a:off x="0" y="392951"/>
        <a:ext cx="9097365" cy="2797200"/>
      </dsp:txXfrm>
    </dsp:sp>
    <dsp:sp modelId="{50E06B16-D4AD-43CA-9984-DCB52D78B542}">
      <dsp:nvSpPr>
        <dsp:cNvPr id="0" name=""/>
        <dsp:cNvSpPr/>
      </dsp:nvSpPr>
      <dsp:spPr>
        <a:xfrm>
          <a:off x="454868" y="38711"/>
          <a:ext cx="7024839" cy="708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701" tIns="0" rIns="24070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State activities throughout PJM</a:t>
          </a:r>
          <a:endParaRPr lang="en-US" sz="2400" kern="1200" dirty="0"/>
        </a:p>
      </dsp:txBody>
      <dsp:txXfrm>
        <a:off x="489453" y="73296"/>
        <a:ext cx="6955669" cy="639310"/>
      </dsp:txXfrm>
    </dsp:sp>
    <dsp:sp modelId="{EAC24D5B-2037-4E2D-A220-8A881CC8FFF8}">
      <dsp:nvSpPr>
        <dsp:cNvPr id="0" name=""/>
        <dsp:cNvSpPr/>
      </dsp:nvSpPr>
      <dsp:spPr>
        <a:xfrm>
          <a:off x="0" y="3673991"/>
          <a:ext cx="9097365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057" tIns="499872" rIns="70605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New York: ZEC program for 4 upstate Nuclear Units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Connecticut: Legislative proposal for Millstone</a:t>
          </a:r>
          <a:endParaRPr lang="en-US" sz="2400" kern="1200" dirty="0"/>
        </a:p>
      </dsp:txBody>
      <dsp:txXfrm>
        <a:off x="0" y="3673991"/>
        <a:ext cx="9097365" cy="1360800"/>
      </dsp:txXfrm>
    </dsp:sp>
    <dsp:sp modelId="{309B013A-EDED-415B-ACD4-964BF4088628}">
      <dsp:nvSpPr>
        <dsp:cNvPr id="0" name=""/>
        <dsp:cNvSpPr/>
      </dsp:nvSpPr>
      <dsp:spPr>
        <a:xfrm>
          <a:off x="454868" y="3319751"/>
          <a:ext cx="3602210" cy="708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701" tIns="0" rIns="24070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Surrounding States</a:t>
          </a:r>
          <a:endParaRPr lang="en-US" sz="2400" kern="1200" dirty="0"/>
        </a:p>
      </dsp:txBody>
      <dsp:txXfrm>
        <a:off x="489453" y="3354336"/>
        <a:ext cx="353304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2603" cy="465615"/>
          </a:xfrm>
          <a:prstGeom prst="rect">
            <a:avLst/>
          </a:prstGeom>
        </p:spPr>
        <p:txBody>
          <a:bodyPr vert="horz" lIns="91528" tIns="45763" rIns="91528" bIns="457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4" y="1"/>
            <a:ext cx="3042603" cy="465615"/>
          </a:xfrm>
          <a:prstGeom prst="rect">
            <a:avLst/>
          </a:prstGeom>
        </p:spPr>
        <p:txBody>
          <a:bodyPr vert="horz" lIns="91528" tIns="45763" rIns="91528" bIns="45763" rtlCol="0"/>
          <a:lstStyle>
            <a:lvl1pPr algn="r">
              <a:defRPr sz="1200"/>
            </a:lvl1pPr>
          </a:lstStyle>
          <a:p>
            <a:fld id="{51ED9E63-EFD3-4923-9018-0B46E48695E4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8723"/>
            <a:ext cx="3042603" cy="465615"/>
          </a:xfrm>
          <a:prstGeom prst="rect">
            <a:avLst/>
          </a:prstGeom>
        </p:spPr>
        <p:txBody>
          <a:bodyPr vert="horz" lIns="91528" tIns="45763" rIns="91528" bIns="457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4" y="8838723"/>
            <a:ext cx="3042603" cy="465615"/>
          </a:xfrm>
          <a:prstGeom prst="rect">
            <a:avLst/>
          </a:prstGeom>
        </p:spPr>
        <p:txBody>
          <a:bodyPr vert="horz" lIns="91528" tIns="45763" rIns="91528" bIns="45763" rtlCol="0" anchor="b"/>
          <a:lstStyle>
            <a:lvl1pPr algn="r">
              <a:defRPr sz="1200"/>
            </a:lvl1pPr>
          </a:lstStyle>
          <a:p>
            <a:fld id="{B9721B69-2323-4C84-9CC1-825015C6E1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78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9" cy="465296"/>
          </a:xfrm>
          <a:prstGeom prst="rect">
            <a:avLst/>
          </a:prstGeom>
        </p:spPr>
        <p:txBody>
          <a:bodyPr vert="horz" lIns="93264" tIns="46633" rIns="93264" bIns="466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9" cy="465296"/>
          </a:xfrm>
          <a:prstGeom prst="rect">
            <a:avLst/>
          </a:prstGeom>
        </p:spPr>
        <p:txBody>
          <a:bodyPr vert="horz" lIns="93264" tIns="46633" rIns="93264" bIns="46633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696913"/>
            <a:ext cx="48895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4" tIns="46633" rIns="93264" bIns="46633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3264" tIns="46633" rIns="93264" bIns="466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9" cy="465296"/>
          </a:xfrm>
          <a:prstGeom prst="rect">
            <a:avLst/>
          </a:prstGeom>
        </p:spPr>
        <p:txBody>
          <a:bodyPr vert="horz" lIns="93264" tIns="46633" rIns="93264" bIns="466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3"/>
            <a:ext cx="3041969" cy="465296"/>
          </a:xfrm>
          <a:prstGeom prst="rect">
            <a:avLst/>
          </a:prstGeom>
        </p:spPr>
        <p:txBody>
          <a:bodyPr vert="horz" lIns="93264" tIns="46633" rIns="93264" bIns="46633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6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895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895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0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895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0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895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08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895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08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29C5-20C6-4A74-B9A5-ED0F7A41255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3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8388" y="696913"/>
            <a:ext cx="4883150" cy="3489325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20951"/>
            <a:ext cx="5617848" cy="4185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47" tIns="46074" rIns="92147" bIns="460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000" dirty="0">
                <a:latin typeface="Trebuchet MS" pitchFamily="34" charset="0"/>
              </a:rPr>
              <a:t>Review slide (build out talking points) </a:t>
            </a:r>
          </a:p>
          <a:p>
            <a:pPr>
              <a:spcBef>
                <a:spcPct val="0"/>
              </a:spcBef>
            </a:pPr>
            <a:r>
              <a:rPr lang="en-US" sz="1000" dirty="0">
                <a:latin typeface="Trebuchet MS" pitchFamily="34" charset="0"/>
              </a:rPr>
              <a:t>This is the way in which power gets to our customers</a:t>
            </a:r>
          </a:p>
          <a:p>
            <a:pPr>
              <a:spcBef>
                <a:spcPct val="0"/>
              </a:spcBef>
            </a:pPr>
            <a:r>
              <a:rPr lang="en-US" sz="1000" dirty="0">
                <a:latin typeface="Trebuchet MS" pitchFamily="34" charset="0"/>
              </a:rPr>
              <a:t>Begins with the fuel supply it is transported through gas lines to our power plants, it is then transmitted across lines to our customers.</a:t>
            </a:r>
          </a:p>
          <a:p>
            <a:pPr>
              <a:spcBef>
                <a:spcPct val="0"/>
              </a:spcBef>
            </a:pPr>
            <a:endParaRPr lang="en-US" sz="1000" dirty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1563" y="700088"/>
            <a:ext cx="4881562" cy="3487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1" y="4420952"/>
            <a:ext cx="5617848" cy="418575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063" tIns="46531" rIns="93063" bIns="4653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696913"/>
            <a:ext cx="4886325" cy="34909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2629" y="4420950"/>
            <a:ext cx="5614668" cy="41873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9975" y="696913"/>
            <a:ext cx="4886325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219" y="4420950"/>
            <a:ext cx="5611489" cy="41873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307" tIns="44655" rIns="89307" bIns="446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895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3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895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0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9975" y="696913"/>
            <a:ext cx="4886325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219" y="4420950"/>
            <a:ext cx="5611489" cy="41873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307" tIns="44655" rIns="89307" bIns="446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895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0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6" cstate="print"/>
          <a:srcRect t="25479"/>
          <a:stretch>
            <a:fillRect/>
          </a:stretch>
        </p:blipFill>
        <p:spPr bwMode="auto">
          <a:xfrm>
            <a:off x="0" y="1747838"/>
            <a:ext cx="96012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6" cstate="print"/>
          <a:srcRect l="1771" r="63288" b="82047"/>
          <a:stretch>
            <a:fillRect/>
          </a:stretch>
        </p:blipFill>
        <p:spPr bwMode="auto">
          <a:xfrm>
            <a:off x="6059" y="0"/>
            <a:ext cx="319434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" y="2249577"/>
            <a:ext cx="4016415" cy="1384995"/>
          </a:xfrm>
        </p:spPr>
        <p:txBody>
          <a:bodyPr tIns="45720" bIns="45720" anchor="b" anchorCtr="0">
            <a:noAutofit/>
          </a:bodyPr>
          <a:lstStyle>
            <a:lvl1pPr>
              <a:defRPr sz="2800" b="1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 smtClean="0"/>
              <a:t>Title in Title Case (Trebuchet MS 28pt, Bold Gray)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6" y="3636700"/>
            <a:ext cx="4016414" cy="837152"/>
          </a:xfrm>
        </p:spPr>
        <p:txBody>
          <a:bodyPr tIns="45720" bIns="45720">
            <a:noAutofit/>
          </a:bodyPr>
          <a:lstStyle>
            <a:lvl1pPr>
              <a:defRPr sz="2200" b="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 smtClean="0"/>
              <a:t>Subtitle in Title Case</a:t>
            </a:r>
          </a:p>
          <a:p>
            <a:pPr lvl="0"/>
            <a:r>
              <a:rPr lang="en-US" dirty="0" smtClean="0"/>
              <a:t>(Trebuchet MS 22pt, Gray)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4" y="4475509"/>
            <a:ext cx="4016414" cy="338554"/>
          </a:xfrm>
        </p:spPr>
        <p:txBody>
          <a:bodyPr tIns="45720" bIns="45720" anchor="ctr" anchorCtr="0">
            <a:noAutofit/>
          </a:bodyPr>
          <a:lstStyle>
            <a:lvl1pPr>
              <a:defRPr b="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 smtClean="0"/>
              <a:t>Date (Trebuchet MS 16pt, Gray)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0F5C-B691-448D-A899-06634411D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310316"/>
            <a:ext cx="8873197" cy="547687"/>
          </a:xfrm>
        </p:spPr>
        <p:txBody>
          <a:bodyPr bIns="45720" anchor="b"/>
          <a:lstStyle>
            <a:lvl1pPr marL="0" indent="0">
              <a:spcBef>
                <a:spcPts val="0"/>
              </a:spcBef>
              <a:buNone/>
              <a:defRPr sz="700"/>
            </a:lvl1pPr>
            <a:lvl2pPr marL="0" indent="0">
              <a:spcBef>
                <a:spcPts val="0"/>
              </a:spcBef>
              <a:buNone/>
              <a:defRPr sz="700"/>
            </a:lvl2pPr>
            <a:lvl3pPr marL="0" indent="0">
              <a:spcBef>
                <a:spcPts val="0"/>
              </a:spcBef>
              <a:buNone/>
              <a:defRPr sz="7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" y="1"/>
            <a:ext cx="8090303" cy="9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791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2279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53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310316"/>
            <a:ext cx="8873197" cy="547687"/>
          </a:xfrm>
        </p:spPr>
        <p:txBody>
          <a:bodyPr bIns="45720" anchor="b"/>
          <a:lstStyle>
            <a:lvl1pPr marL="0" indent="0">
              <a:spcBef>
                <a:spcPts val="0"/>
              </a:spcBef>
              <a:buNone/>
              <a:defRPr sz="700"/>
            </a:lvl1pPr>
            <a:lvl2pPr marL="0" indent="0">
              <a:spcBef>
                <a:spcPts val="0"/>
              </a:spcBef>
              <a:buNone/>
              <a:defRPr sz="700"/>
            </a:lvl2pPr>
            <a:lvl3pPr marL="0" indent="0">
              <a:spcBef>
                <a:spcPts val="0"/>
              </a:spcBef>
              <a:buNone/>
              <a:defRPr sz="7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1816-195A-4DB7-A674-0DFBBDB9E8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" y="1"/>
            <a:ext cx="8090303" cy="9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791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2279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65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894303"/>
            <a:ext cx="9601200" cy="5380855"/>
          </a:xfrm>
        </p:spPr>
        <p:txBody>
          <a:bodyPr anchor="ctr"/>
          <a:lstStyle>
            <a:lvl1pPr marL="5238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238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5238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5238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5238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4E085-DFF3-456C-BBC8-0E4AB3A8D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95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A5B2-2C01-45D9-A957-5FF6B9AB9D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3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3D36-177E-435B-80B5-FFE2D53644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14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2"/>
            <a:ext cx="4720590" cy="53959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14402"/>
            <a:ext cx="4720590" cy="53959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6315-5FCB-46B2-847E-4E41035D0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310316"/>
            <a:ext cx="8873197" cy="547687"/>
          </a:xfrm>
        </p:spPr>
        <p:txBody>
          <a:bodyPr bIns="45720" anchor="b"/>
          <a:lstStyle>
            <a:lvl1pPr marL="0" indent="0">
              <a:spcBef>
                <a:spcPts val="0"/>
              </a:spcBef>
              <a:buNone/>
              <a:defRPr sz="700"/>
            </a:lvl1pPr>
            <a:lvl2pPr marL="0" indent="0">
              <a:spcBef>
                <a:spcPts val="0"/>
              </a:spcBef>
              <a:buNone/>
              <a:defRPr sz="700"/>
            </a:lvl2pPr>
            <a:lvl3pPr marL="0" indent="0">
              <a:spcBef>
                <a:spcPts val="0"/>
              </a:spcBef>
              <a:buNone/>
              <a:defRPr sz="7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" y="1"/>
            <a:ext cx="8090303" cy="9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791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2279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6283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153992"/>
            <a:ext cx="4242197" cy="331911"/>
          </a:xfrm>
        </p:spPr>
        <p:txBody>
          <a:bodyPr anchor="ctr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1481330"/>
            <a:ext cx="4242197" cy="48204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8" y="1481330"/>
            <a:ext cx="4243864" cy="48204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74983-3A0D-4F70-8BC8-EB258848C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310316"/>
            <a:ext cx="8873197" cy="547687"/>
          </a:xfrm>
        </p:spPr>
        <p:txBody>
          <a:bodyPr bIns="45720" anchor="b"/>
          <a:lstStyle>
            <a:lvl1pPr marL="0" indent="0">
              <a:spcBef>
                <a:spcPts val="0"/>
              </a:spcBef>
              <a:buNone/>
              <a:defRPr sz="700"/>
            </a:lvl1pPr>
            <a:lvl2pPr marL="0" indent="0">
              <a:spcBef>
                <a:spcPts val="0"/>
              </a:spcBef>
              <a:buNone/>
              <a:defRPr sz="700"/>
            </a:lvl2pPr>
            <a:lvl3pPr marL="0" indent="0">
              <a:spcBef>
                <a:spcPts val="0"/>
              </a:spcBef>
              <a:buNone/>
              <a:defRPr sz="7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" y="1"/>
            <a:ext cx="8090303" cy="9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791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2279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888611" y="1153992"/>
            <a:ext cx="4242197" cy="331911"/>
          </a:xfrm>
        </p:spPr>
        <p:txBody>
          <a:bodyPr anchor="ctr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79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907420"/>
            <a:ext cx="5367338" cy="521874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900443"/>
            <a:ext cx="3158729" cy="52257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BA6C4-1C51-4246-B889-4AE110232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310316"/>
            <a:ext cx="8873197" cy="547687"/>
          </a:xfrm>
        </p:spPr>
        <p:txBody>
          <a:bodyPr bIns="45720" anchor="b"/>
          <a:lstStyle>
            <a:lvl1pPr marL="0" indent="0">
              <a:spcBef>
                <a:spcPts val="0"/>
              </a:spcBef>
              <a:buNone/>
              <a:defRPr sz="700"/>
            </a:lvl1pPr>
            <a:lvl2pPr marL="0" indent="0">
              <a:spcBef>
                <a:spcPts val="0"/>
              </a:spcBef>
              <a:buNone/>
              <a:defRPr sz="700"/>
            </a:lvl2pPr>
            <a:lvl3pPr marL="0" indent="0">
              <a:spcBef>
                <a:spcPts val="0"/>
              </a:spcBef>
              <a:buNone/>
              <a:defRPr sz="7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" y="1"/>
            <a:ext cx="8090303" cy="9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791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2279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2096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907422"/>
            <a:ext cx="5760720" cy="38201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3FF5-E25D-46DC-B348-AF64A2C540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12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A3796-7A7D-4DE8-A8BD-9DDACA1C6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310316"/>
            <a:ext cx="8873197" cy="547687"/>
          </a:xfrm>
        </p:spPr>
        <p:txBody>
          <a:bodyPr bIns="45720" anchor="b"/>
          <a:lstStyle>
            <a:lvl1pPr marL="0" indent="0">
              <a:spcBef>
                <a:spcPts val="0"/>
              </a:spcBef>
              <a:buNone/>
              <a:defRPr sz="700"/>
            </a:lvl1pPr>
            <a:lvl2pPr marL="0" indent="0">
              <a:spcBef>
                <a:spcPts val="0"/>
              </a:spcBef>
              <a:buNone/>
              <a:defRPr sz="700"/>
            </a:lvl2pPr>
            <a:lvl3pPr marL="0" indent="0">
              <a:spcBef>
                <a:spcPts val="0"/>
              </a:spcBef>
              <a:buNone/>
              <a:defRPr sz="7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" y="1"/>
            <a:ext cx="8090303" cy="9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791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2279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186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3133" y="1508400"/>
            <a:ext cx="8716098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970241"/>
            <a:ext cx="2400300" cy="53400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63264"/>
            <a:ext cx="7040880" cy="53470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1E36-4B6A-403B-96CD-8B33E3B208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310316"/>
            <a:ext cx="8873197" cy="547687"/>
          </a:xfrm>
        </p:spPr>
        <p:txBody>
          <a:bodyPr bIns="45720" anchor="b"/>
          <a:lstStyle>
            <a:lvl1pPr marL="0" indent="0">
              <a:spcBef>
                <a:spcPts val="0"/>
              </a:spcBef>
              <a:buNone/>
              <a:defRPr sz="700"/>
            </a:lvl1pPr>
            <a:lvl2pPr marL="0" indent="0">
              <a:spcBef>
                <a:spcPts val="0"/>
              </a:spcBef>
              <a:buNone/>
              <a:defRPr sz="700"/>
            </a:lvl2pPr>
            <a:lvl3pPr marL="0" indent="0">
              <a:spcBef>
                <a:spcPts val="0"/>
              </a:spcBef>
              <a:buNone/>
              <a:defRPr sz="7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319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2"/>
            <a:ext cx="4720590" cy="5395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14402"/>
            <a:ext cx="4720590" cy="5395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CFB6-30DF-4A7F-9834-E98A5AB78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310316"/>
            <a:ext cx="8873197" cy="547687"/>
          </a:xfrm>
        </p:spPr>
        <p:txBody>
          <a:bodyPr bIns="45720" anchor="b"/>
          <a:lstStyle>
            <a:lvl1pPr marL="0" indent="0">
              <a:spcBef>
                <a:spcPts val="0"/>
              </a:spcBef>
              <a:buNone/>
              <a:defRPr sz="700"/>
            </a:lvl1pPr>
            <a:lvl2pPr marL="0" indent="0">
              <a:spcBef>
                <a:spcPts val="0"/>
              </a:spcBef>
              <a:buNone/>
              <a:defRPr sz="700"/>
            </a:lvl2pPr>
            <a:lvl3pPr marL="0" indent="0">
              <a:spcBef>
                <a:spcPts val="0"/>
              </a:spcBef>
              <a:buNone/>
              <a:defRPr sz="7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" y="1"/>
            <a:ext cx="8090303" cy="9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791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2279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507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70" y="2630190"/>
            <a:ext cx="1834060" cy="232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54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121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130428"/>
            <a:ext cx="816102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" y="6356353"/>
            <a:ext cx="2240280" cy="365125"/>
          </a:xfrm>
          <a:prstGeom prst="rect">
            <a:avLst/>
          </a:prstGeom>
        </p:spPr>
        <p:txBody>
          <a:bodyPr/>
          <a:lstStyle/>
          <a:p>
            <a:fld id="{272C60F8-88CD-4DDE-897E-60AAE741E2FC}" type="datetimeFigureOut">
              <a:rPr lang="en-US" smtClean="0">
                <a:solidFill>
                  <a:prstClr val="black"/>
                </a:solidFill>
              </a:rPr>
              <a:pPr/>
              <a:t>9/28/2016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0410" y="6356353"/>
            <a:ext cx="304038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0860" y="6356353"/>
            <a:ext cx="2240280" cy="365125"/>
          </a:xfrm>
          <a:prstGeom prst="rect">
            <a:avLst/>
          </a:prstGeom>
        </p:spPr>
        <p:txBody>
          <a:bodyPr/>
          <a:lstStyle/>
          <a:p>
            <a:fld id="{BEDC3969-9CD3-49A7-8F54-43B1F8ECC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8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577" y="2157246"/>
            <a:ext cx="3756603" cy="28416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9426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2"/>
            <a:ext cx="9601200" cy="539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94807" y="6530978"/>
            <a:ext cx="476376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B738D-7710-44EE-9359-5E7814811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34" y="1215835"/>
            <a:ext cx="4240530" cy="488175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rgbClr val="00659D"/>
              </a:buClr>
              <a:defRPr sz="1800"/>
            </a:lvl1pPr>
            <a:lvl2pPr>
              <a:spcBef>
                <a:spcPts val="0"/>
              </a:spcBef>
              <a:buClr>
                <a:srgbClr val="00659D"/>
              </a:buClr>
              <a:defRPr sz="1600"/>
            </a:lvl2pPr>
            <a:lvl3pPr>
              <a:spcBef>
                <a:spcPts val="0"/>
              </a:spcBef>
              <a:buClr>
                <a:srgbClr val="00659D"/>
              </a:buClr>
              <a:defRPr sz="1400"/>
            </a:lvl3pPr>
            <a:lvl4pPr>
              <a:spcBef>
                <a:spcPts val="0"/>
              </a:spcBef>
              <a:buClr>
                <a:srgbClr val="00659D"/>
              </a:buClr>
              <a:defRPr sz="1400"/>
            </a:lvl4pPr>
            <a:lvl5pPr>
              <a:spcBef>
                <a:spcPts val="0"/>
              </a:spcBef>
              <a:buClr>
                <a:srgbClr val="00659D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215835"/>
            <a:ext cx="4240530" cy="488175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rgbClr val="00659D"/>
              </a:buClr>
              <a:defRPr sz="1800"/>
            </a:lvl1pPr>
            <a:lvl2pPr>
              <a:spcBef>
                <a:spcPts val="0"/>
              </a:spcBef>
              <a:buClr>
                <a:srgbClr val="00659D"/>
              </a:buClr>
              <a:defRPr sz="1600"/>
            </a:lvl2pPr>
            <a:lvl3pPr>
              <a:spcBef>
                <a:spcPts val="0"/>
              </a:spcBef>
              <a:buClr>
                <a:srgbClr val="00659D"/>
              </a:buClr>
              <a:defRPr sz="1400"/>
            </a:lvl3pPr>
            <a:lvl4pPr>
              <a:spcBef>
                <a:spcPts val="0"/>
              </a:spcBef>
              <a:buClr>
                <a:srgbClr val="00659D"/>
              </a:buClr>
              <a:defRPr sz="1400"/>
            </a:lvl4pPr>
            <a:lvl5pPr>
              <a:spcBef>
                <a:spcPts val="0"/>
              </a:spcBef>
              <a:buClr>
                <a:srgbClr val="00659D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10316"/>
            <a:ext cx="8873197" cy="547687"/>
          </a:xfrm>
          <a:prstGeom prst="rect">
            <a:avLst/>
          </a:prstGeom>
        </p:spPr>
        <p:txBody>
          <a:bodyPr bIns="45720" anchor="b"/>
          <a:lstStyle>
            <a:lvl1pPr marL="0" indent="0">
              <a:spcBef>
                <a:spcPts val="0"/>
              </a:spcBef>
              <a:buNone/>
              <a:defRPr sz="700"/>
            </a:lvl1pPr>
            <a:lvl2pPr marL="0" indent="0">
              <a:spcBef>
                <a:spcPts val="0"/>
              </a:spcBef>
              <a:buNone/>
              <a:defRPr sz="700"/>
            </a:lvl2pPr>
            <a:lvl3pPr marL="0" indent="0">
              <a:spcBef>
                <a:spcPts val="0"/>
              </a:spcBef>
              <a:buNone/>
              <a:defRPr sz="7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Click to edit sources and notes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9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94446" y="6530978"/>
            <a:ext cx="576739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0F5C-B691-448D-A899-06634411D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858001"/>
            <a:ext cx="9601200" cy="12382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slide history and update schedule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1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5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60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958" y="1175658"/>
            <a:ext cx="3967089" cy="56823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2400" b="1" kern="1200" dirty="0" smtClean="0">
                <a:solidFill>
                  <a:schemeClr val="bg2"/>
                </a:solidFill>
                <a:latin typeface="Trebuchet MS" pitchFamily="-96" charset="0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buNone/>
              <a:defRPr lang="en-US" sz="2400" b="1" kern="1200" dirty="0" smtClean="0">
                <a:solidFill>
                  <a:schemeClr val="bg2"/>
                </a:solidFill>
                <a:latin typeface="Trebuchet MS" pitchFamily="-96" charset="0"/>
                <a:ea typeface="+mn-ea"/>
                <a:cs typeface="+mn-cs"/>
              </a:defRPr>
            </a:lvl2pPr>
            <a:lvl3pPr marL="0" indent="0" algn="l">
              <a:spcBef>
                <a:spcPts val="0"/>
              </a:spcBef>
              <a:buNone/>
              <a:defRPr lang="en-US" sz="2400" b="1" kern="1200" dirty="0" smtClean="0">
                <a:solidFill>
                  <a:schemeClr val="bg2"/>
                </a:solidFill>
                <a:latin typeface="Trebuchet MS" pitchFamily="-96" charset="0"/>
                <a:ea typeface="+mn-ea"/>
                <a:cs typeface="+mn-cs"/>
              </a:defRPr>
            </a:lvl3pPr>
            <a:lvl4pPr marL="0" indent="0" algn="l">
              <a:spcBef>
                <a:spcPts val="0"/>
              </a:spcBef>
              <a:buNone/>
              <a:defRPr lang="en-US" sz="2400" b="1" kern="1200" dirty="0" smtClean="0">
                <a:solidFill>
                  <a:schemeClr val="bg2"/>
                </a:solidFill>
                <a:latin typeface="Trebuchet MS" pitchFamily="-96" charset="0"/>
                <a:ea typeface="+mn-ea"/>
                <a:cs typeface="+mn-cs"/>
              </a:defRPr>
            </a:lvl4pPr>
            <a:lvl5pPr marL="1828800" indent="0" algn="l">
              <a:buNone/>
              <a:defRPr lang="en-US" sz="2400" b="1" kern="1200" dirty="0">
                <a:solidFill>
                  <a:schemeClr val="bg2"/>
                </a:solidFill>
                <a:latin typeface="Trebuchet MS" pitchFamily="-96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8455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8.tm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tmp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73"/>
          <p:cNvPicPr>
            <a:picLocks noChangeAspect="1" noChangeArrowheads="1"/>
          </p:cNvPicPr>
          <p:nvPr/>
        </p:nvPicPr>
        <p:blipFill>
          <a:blip r:embed="rId13" cstate="print"/>
          <a:srcRect r="31000" b="86557"/>
          <a:stretch>
            <a:fillRect/>
          </a:stretch>
        </p:blipFill>
        <p:spPr bwMode="auto">
          <a:xfrm>
            <a:off x="3175" y="256240"/>
            <a:ext cx="9580676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26300" y="297515"/>
            <a:ext cx="668651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553" y="277750"/>
            <a:ext cx="8226125" cy="8316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551" y="1508400"/>
            <a:ext cx="8716098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8974302" y="6674400"/>
            <a:ext cx="184638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900" dirty="0" smtClean="0">
              <a:latin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24324" y="297515"/>
            <a:ext cx="668651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59" r:id="rId6"/>
    <p:sldLayoutId id="2147483660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00659D"/>
        </a:buClr>
        <a:buFont typeface="Arial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0065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659D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00659D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00659D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65" y="1712914"/>
            <a:ext cx="271367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9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" descr="Presentation4 - Microsoft PowerPoint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7511" r="5458" b="68367"/>
          <a:stretch/>
        </p:blipFill>
        <p:spPr>
          <a:xfrm>
            <a:off x="0" y="0"/>
            <a:ext cx="9601200" cy="952500"/>
          </a:xfrm>
          <a:prstGeom prst="rect">
            <a:avLst/>
          </a:prstGeom>
        </p:spPr>
      </p:pic>
      <p:sp>
        <p:nvSpPr>
          <p:cNvPr id="1026" name="Base" hidden="1"/>
          <p:cNvSpPr>
            <a:spLocks noChangeArrowheads="1"/>
          </p:cNvSpPr>
          <p:nvPr/>
        </p:nvSpPr>
        <p:spPr bwMode="auto">
          <a:xfrm>
            <a:off x="1600200" y="1397000"/>
            <a:ext cx="640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27" name="Rectangle 89"/>
          <p:cNvSpPr>
            <a:spLocks noChangeArrowheads="1"/>
          </p:cNvSpPr>
          <p:nvPr/>
        </p:nvSpPr>
        <p:spPr bwMode="auto">
          <a:xfrm>
            <a:off x="0" y="0"/>
            <a:ext cx="9614535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427547" name="Rectangle 9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4446" y="6530978"/>
            <a:ext cx="576739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9B08B-688E-4968-A3DF-D94CCB1198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9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2"/>
            <a:ext cx="96012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1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" y="1"/>
            <a:ext cx="8090303" cy="9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791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2279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9" name="Picture 8" descr="Presentation2 - Microsoft PowerPoint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7" t="19971" r="7250" b="70704"/>
          <a:stretch/>
        </p:blipFill>
        <p:spPr>
          <a:xfrm>
            <a:off x="8121955" y="260985"/>
            <a:ext cx="1342873" cy="4305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8121955" y="260985"/>
            <a:ext cx="1342873" cy="4305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Century Gothic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7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marL="52388" indent="-5238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-96" charset="0"/>
        </a:defRPr>
      </a:lvl2pPr>
      <a:lvl3pPr marL="52388" indent="-5238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-96" charset="0"/>
        </a:defRPr>
      </a:lvl3pPr>
      <a:lvl4pPr marL="52388" indent="-5238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-96" charset="0"/>
        </a:defRPr>
      </a:lvl4pPr>
      <a:lvl5pPr marL="52388" indent="-5238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-96" charset="0"/>
        </a:defRPr>
      </a:lvl5pPr>
      <a:lvl6pPr marL="50958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-96" charset="0"/>
        </a:defRPr>
      </a:lvl6pPr>
      <a:lvl7pPr marL="96678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-96" charset="0"/>
        </a:defRPr>
      </a:lvl7pPr>
      <a:lvl8pPr marL="142398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-96" charset="0"/>
        </a:defRPr>
      </a:lvl8pPr>
      <a:lvl9pPr marL="188118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-96" charset="0"/>
        </a:defRPr>
      </a:lvl9pPr>
    </p:titleStyle>
    <p:bodyStyle>
      <a:lvl1pPr marL="285750" indent="-233363" algn="l" rtl="0" eaLnBrk="1" fontAlgn="base" hangingPunct="1">
        <a:spcBef>
          <a:spcPct val="100000"/>
        </a:spcBef>
        <a:spcAft>
          <a:spcPct val="0"/>
        </a:spcAft>
        <a:buClr>
          <a:srgbClr val="2B568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B5681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2pPr>
      <a:lvl3pPr marL="1200150" indent="-285750" algn="l" rtl="0" eaLnBrk="1" fontAlgn="base" hangingPunct="1">
        <a:spcBef>
          <a:spcPct val="0"/>
        </a:spcBef>
        <a:spcAft>
          <a:spcPct val="0"/>
        </a:spcAft>
        <a:buClr>
          <a:srgbClr val="2B5681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3pPr>
      <a:lvl4pPr marL="1657350" indent="-285750" algn="l" rtl="0" eaLnBrk="1" fontAlgn="base" hangingPunct="1">
        <a:spcBef>
          <a:spcPct val="0"/>
        </a:spcBef>
        <a:spcAft>
          <a:spcPct val="0"/>
        </a:spcAft>
        <a:buClr>
          <a:srgbClr val="2B5681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4pPr>
      <a:lvl5pPr marL="2112963" indent="-284163" algn="l" rtl="0" eaLnBrk="1" fontAlgn="base" hangingPunct="1">
        <a:spcBef>
          <a:spcPct val="0"/>
        </a:spcBef>
        <a:spcAft>
          <a:spcPct val="0"/>
        </a:spcAft>
        <a:buClr>
          <a:srgbClr val="2B5681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2570163" indent="-284163" algn="l" rtl="0" eaLnBrk="1" fontAlgn="base" hangingPunct="1">
        <a:spcBef>
          <a:spcPct val="0"/>
        </a:spcBef>
        <a:spcAft>
          <a:spcPct val="0"/>
        </a:spcAft>
        <a:buClr>
          <a:srgbClr val="2B5681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3027363" indent="-284163" algn="l" rtl="0" eaLnBrk="1" fontAlgn="base" hangingPunct="1">
        <a:spcBef>
          <a:spcPct val="0"/>
        </a:spcBef>
        <a:spcAft>
          <a:spcPct val="0"/>
        </a:spcAft>
        <a:buClr>
          <a:srgbClr val="2B5681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3484563" indent="-284163" algn="l" rtl="0" eaLnBrk="1" fontAlgn="base" hangingPunct="1">
        <a:spcBef>
          <a:spcPct val="0"/>
        </a:spcBef>
        <a:spcAft>
          <a:spcPct val="0"/>
        </a:spcAft>
        <a:buClr>
          <a:srgbClr val="2B5681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3941763" indent="-284163" algn="l" rtl="0" eaLnBrk="1" fontAlgn="base" hangingPunct="1">
        <a:spcBef>
          <a:spcPct val="0"/>
        </a:spcBef>
        <a:spcAft>
          <a:spcPct val="0"/>
        </a:spcAft>
        <a:buClr>
          <a:srgbClr val="2B5681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65" y="1712914"/>
            <a:ext cx="271367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77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9.tm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4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microsoft.com/office/2007/relationships/diagramDrawing" Target="../diagrams/drawing3.xml"/><Relationship Id="rId5" Type="http://schemas.openxmlformats.org/officeDocument/2006/relationships/image" Target="../media/image27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5.jpeg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062549"/>
            <a:ext cx="4754879" cy="1776548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Energy Policy </a:t>
            </a:r>
            <a:r>
              <a:rPr lang="en-US" dirty="0" smtClean="0"/>
              <a:t>Roundtable </a:t>
            </a:r>
            <a:r>
              <a:rPr lang="en-US" dirty="0"/>
              <a:t>in the PJM </a:t>
            </a:r>
            <a:r>
              <a:rPr lang="en-US" dirty="0" smtClean="0"/>
              <a:t>Footprint</a:t>
            </a:r>
          </a:p>
          <a:p>
            <a:pPr algn="ctr">
              <a:defRPr/>
            </a:pPr>
            <a:r>
              <a:rPr lang="en-US" dirty="0" smtClean="0"/>
              <a:t>Future </a:t>
            </a:r>
            <a:r>
              <a:rPr lang="en-US" dirty="0"/>
              <a:t>of Nuclear Power </a:t>
            </a:r>
            <a:r>
              <a:rPr lang="en-US" dirty="0" smtClean="0"/>
              <a:t>in </a:t>
            </a:r>
            <a:r>
              <a:rPr lang="en-US" dirty="0"/>
              <a:t>the PJM </a:t>
            </a:r>
          </a:p>
          <a:p>
            <a:pPr algn="ctr">
              <a:defRPr/>
            </a:pPr>
            <a:r>
              <a:rPr lang="en-US" dirty="0" smtClean="0"/>
              <a:t>September 28, 2016</a:t>
            </a:r>
          </a:p>
        </p:txBody>
      </p:sp>
    </p:spTree>
    <p:extLst>
      <p:ext uri="{BB962C8B-B14F-4D97-AF65-F5344CB8AC3E}">
        <p14:creationId xmlns:p14="http://schemas.microsoft.com/office/powerpoint/2010/main" val="14638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58" y="277750"/>
            <a:ext cx="8226125" cy="831600"/>
          </a:xfrm>
        </p:spPr>
        <p:txBody>
          <a:bodyPr/>
          <a:lstStyle/>
          <a:p>
            <a:r>
              <a:rPr lang="en-US" dirty="0" smtClean="0"/>
              <a:t>PJM Markets are Working Well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132"/>
            <a:ext cx="986776" cy="304868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800" dirty="0" smtClean="0"/>
              <a:t>Source: PJM </a:t>
            </a:r>
          </a:p>
        </p:txBody>
      </p:sp>
      <p:sp>
        <p:nvSpPr>
          <p:cNvPr id="5" name="Slide Number Placeholder 225"/>
          <p:cNvSpPr txBox="1">
            <a:spLocks noGrp="1"/>
          </p:cNvSpPr>
          <p:nvPr/>
        </p:nvSpPr>
        <p:spPr bwMode="auto">
          <a:xfrm>
            <a:off x="8305557" y="6556301"/>
            <a:ext cx="1124626" cy="276225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98DED76-1B77-454F-8A11-2AC9D4F94BBE}" type="slidenum">
              <a:rPr lang="en-US" sz="1000">
                <a:solidFill>
                  <a:prstClr val="black"/>
                </a:solidFill>
              </a:rPr>
              <a:pPr algn="r">
                <a:defRPr/>
              </a:pPr>
              <a:t>9</a:t>
            </a:fld>
            <a:endParaRPr lang="en-US" sz="10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7846030"/>
              </p:ext>
            </p:extLst>
          </p:nvPr>
        </p:nvGraphicFramePr>
        <p:xfrm>
          <a:off x="184858" y="1289952"/>
          <a:ext cx="9097365" cy="507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3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92811" y="2402957"/>
            <a:ext cx="4659193" cy="174400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2700000" scaled="1"/>
            <a:tileRect/>
          </a:gradFill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58" y="277750"/>
            <a:ext cx="8226125" cy="831600"/>
          </a:xfrm>
        </p:spPr>
        <p:txBody>
          <a:bodyPr/>
          <a:lstStyle/>
          <a:p>
            <a:r>
              <a:rPr lang="en-US" dirty="0" smtClean="0"/>
              <a:t>Is There a Problem for Nuclear? </a:t>
            </a:r>
            <a:endParaRPr lang="en-US" dirty="0"/>
          </a:p>
        </p:txBody>
      </p:sp>
      <p:sp>
        <p:nvSpPr>
          <p:cNvPr id="4" name="Slide Number Placeholder 225"/>
          <p:cNvSpPr txBox="1">
            <a:spLocks noGrp="1"/>
          </p:cNvSpPr>
          <p:nvPr/>
        </p:nvSpPr>
        <p:spPr bwMode="auto">
          <a:xfrm>
            <a:off x="8305557" y="6556301"/>
            <a:ext cx="1124626" cy="276225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98DED76-1B77-454F-8A11-2AC9D4F94BBE}" type="slidenum">
              <a:rPr lang="en-US" sz="1000">
                <a:solidFill>
                  <a:prstClr val="black"/>
                </a:solidFill>
              </a:rPr>
              <a:pPr algn="r">
                <a:defRPr/>
              </a:pPr>
              <a:t>10</a:t>
            </a:fld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8" y="1358461"/>
            <a:ext cx="4427482" cy="2635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24855" y="2511437"/>
            <a:ext cx="4078014" cy="147441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 </a:t>
            </a:r>
            <a:r>
              <a:rPr lang="en-US" sz="1400" dirty="0"/>
              <a:t>on planned retirement path for several years (Oyster Creek)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 announced recent retirement plans (Quad Cities)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 indicate financial problems (</a:t>
            </a:r>
            <a:r>
              <a:rPr lang="en-US" sz="1400" dirty="0" smtClean="0"/>
              <a:t>TMI, Davis </a:t>
            </a:r>
            <a:r>
              <a:rPr lang="en-US" sz="1400" dirty="0"/>
              <a:t>Bessie)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5779" y="1995032"/>
            <a:ext cx="3896225" cy="427979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Of the 38 Nuclear Units in PJM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54739821"/>
              </p:ext>
            </p:extLst>
          </p:nvPr>
        </p:nvGraphicFramePr>
        <p:xfrm>
          <a:off x="722703" y="4449525"/>
          <a:ext cx="8034926" cy="1005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3761990"/>
              </p:ext>
            </p:extLst>
          </p:nvPr>
        </p:nvGraphicFramePr>
        <p:xfrm>
          <a:off x="722703" y="5576886"/>
          <a:ext cx="8034926" cy="111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07" y="1183258"/>
            <a:ext cx="2400656" cy="7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58" y="277750"/>
            <a:ext cx="8226125" cy="831600"/>
          </a:xfrm>
        </p:spPr>
        <p:txBody>
          <a:bodyPr/>
          <a:lstStyle/>
          <a:p>
            <a:r>
              <a:rPr lang="en-US" dirty="0" smtClean="0"/>
              <a:t>Nuclear Subsidy Efforts in PJM and Surrounding States </a:t>
            </a:r>
            <a:endParaRPr lang="en-US" dirty="0"/>
          </a:p>
        </p:txBody>
      </p:sp>
      <p:sp>
        <p:nvSpPr>
          <p:cNvPr id="4" name="Slide Number Placeholder 225"/>
          <p:cNvSpPr txBox="1">
            <a:spLocks noGrp="1"/>
          </p:cNvSpPr>
          <p:nvPr/>
        </p:nvSpPr>
        <p:spPr bwMode="auto">
          <a:xfrm>
            <a:off x="8305557" y="6556301"/>
            <a:ext cx="1124626" cy="276225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98DED76-1B77-454F-8A11-2AC9D4F94BBE}" type="slidenum">
              <a:rPr lang="en-US" sz="1000">
                <a:solidFill>
                  <a:prstClr val="black"/>
                </a:solidFill>
              </a:rPr>
              <a:pPr algn="r">
                <a:defRPr/>
              </a:pPr>
              <a:t>11</a:t>
            </a:fld>
            <a:endParaRPr lang="en-US" sz="1000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3680965"/>
              </p:ext>
            </p:extLst>
          </p:nvPr>
        </p:nvGraphicFramePr>
        <p:xfrm>
          <a:off x="332818" y="1309313"/>
          <a:ext cx="9097365" cy="507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2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58" y="277750"/>
            <a:ext cx="8226125" cy="831600"/>
          </a:xfrm>
        </p:spPr>
        <p:txBody>
          <a:bodyPr/>
          <a:lstStyle/>
          <a:p>
            <a:r>
              <a:rPr lang="en-US" dirty="0" smtClean="0"/>
              <a:t>We Support Programs and Regulations that Rely on Market Forces </a:t>
            </a:r>
            <a:endParaRPr lang="en-US" dirty="0"/>
          </a:p>
        </p:txBody>
      </p:sp>
      <p:sp>
        <p:nvSpPr>
          <p:cNvPr id="4" name="Slide Number Placeholder 225"/>
          <p:cNvSpPr txBox="1">
            <a:spLocks noGrp="1"/>
          </p:cNvSpPr>
          <p:nvPr/>
        </p:nvSpPr>
        <p:spPr bwMode="auto">
          <a:xfrm>
            <a:off x="8305557" y="6556301"/>
            <a:ext cx="1124626" cy="276225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98DED76-1B77-454F-8A11-2AC9D4F94BBE}" type="slidenum">
              <a:rPr lang="en-US" sz="1000">
                <a:solidFill>
                  <a:prstClr val="black"/>
                </a:solidFill>
              </a:rPr>
              <a:pPr algn="r">
                <a:defRPr/>
              </a:pPr>
              <a:t>12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131" y="1608082"/>
            <a:ext cx="8324193" cy="427518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lvl="0"/>
            <a:r>
              <a:rPr lang="en-US" dirty="0" smtClean="0"/>
              <a:t>1. Non-discriminatory </a:t>
            </a:r>
            <a:r>
              <a:rPr lang="en-US" dirty="0"/>
              <a:t>market solutions that incorporate carbon pricing into </a:t>
            </a:r>
            <a:r>
              <a:rPr lang="en-US" dirty="0" smtClean="0"/>
              <a:t>the </a:t>
            </a:r>
            <a:r>
              <a:rPr lang="en-US" dirty="0"/>
              <a:t>energy market.  Reflecting the carbon mitigation of value of both low carbon and zero carbon </a:t>
            </a:r>
            <a:r>
              <a:rPr lang="en-US" dirty="0" smtClean="0"/>
              <a:t>resources: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RGGI like Scheme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RTO administered Carbon </a:t>
            </a:r>
            <a:r>
              <a:rPr lang="en-US" dirty="0" smtClean="0"/>
              <a:t>adder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  <a:p>
            <a:pPr lvl="1"/>
            <a:endParaRPr lang="en-US" dirty="0"/>
          </a:p>
          <a:p>
            <a:pPr lvl="0"/>
            <a:r>
              <a:rPr lang="en-US" dirty="0" smtClean="0"/>
              <a:t>2. Where </a:t>
            </a:r>
            <a:r>
              <a:rPr lang="en-US" dirty="0"/>
              <a:t>States take actions that result in discriminatory schemes that only benefit certain resources, or certain classes of resources: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It is incumbent on the RTO to take the necessary steps to defend and protect its markets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/>
              <a:t>MOPR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/>
              <a:t>APR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/>
              <a:t>PJM MOPR alternative</a:t>
            </a:r>
          </a:p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6641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8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2" y="1936754"/>
            <a:ext cx="1565195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AutoShape 17"/>
          <p:cNvSpPr>
            <a:spLocks noChangeArrowheads="1"/>
          </p:cNvSpPr>
          <p:nvPr/>
        </p:nvSpPr>
        <p:spPr bwMode="auto">
          <a:xfrm>
            <a:off x="356713" y="1300827"/>
            <a:ext cx="8832771" cy="512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F49"/>
              </a:gs>
              <a:gs pos="50000">
                <a:srgbClr val="00659D"/>
              </a:gs>
              <a:gs pos="100000">
                <a:srgbClr val="002F4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i="1" dirty="0">
                <a:solidFill>
                  <a:srgbClr val="FFFFFF"/>
                </a:solidFill>
                <a:sym typeface="Symbol" pitchFamily="18" charset="2"/>
              </a:rPr>
              <a:t>Strategically positioned within U.S. power industry value chain</a:t>
            </a: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201693" y="283814"/>
            <a:ext cx="8226125" cy="831600"/>
          </a:xfrm>
        </p:spPr>
        <p:txBody>
          <a:bodyPr/>
          <a:lstStyle/>
          <a:p>
            <a:r>
              <a:rPr lang="en-US" dirty="0" smtClean="0"/>
              <a:t>Calpine Generating Power</a:t>
            </a:r>
          </a:p>
        </p:txBody>
      </p:sp>
      <p:cxnSp>
        <p:nvCxnSpPr>
          <p:cNvPr id="7173" name="AutoShape 2"/>
          <p:cNvCxnSpPr>
            <a:cxnSpLocks noChangeShapeType="1"/>
          </p:cNvCxnSpPr>
          <p:nvPr/>
        </p:nvCxnSpPr>
        <p:spPr bwMode="auto">
          <a:xfrm flipV="1">
            <a:off x="6510391" y="3506791"/>
            <a:ext cx="1210151" cy="1863725"/>
          </a:xfrm>
          <a:prstGeom prst="bentConnector3">
            <a:avLst>
              <a:gd name="adj1" fmla="val 119699"/>
            </a:avLst>
          </a:prstGeom>
          <a:noFill/>
          <a:ln w="28575" cap="rnd">
            <a:solidFill>
              <a:srgbClr val="28845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356713" y="3009903"/>
            <a:ext cx="1256824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1" algn="ctr" eaLnBrk="0" hangingPunct="0">
              <a:buClr>
                <a:srgbClr val="2B5681"/>
              </a:buClr>
              <a:buFont typeface="Arial" charset="0"/>
              <a:buNone/>
            </a:pPr>
            <a:r>
              <a:rPr lang="en-US" sz="1000" b="1" i="1" dirty="0">
                <a:solidFill>
                  <a:srgbClr val="000000"/>
                </a:solidFill>
              </a:rPr>
              <a:t>Fuel Supply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2140267" y="4125913"/>
            <a:ext cx="14335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938" lvl="1" indent="-7938" algn="ctr" eaLnBrk="0" hangingPunct="0">
              <a:buClr>
                <a:srgbClr val="2B5681"/>
              </a:buClr>
              <a:buFont typeface="Arial" charset="0"/>
              <a:buNone/>
            </a:pPr>
            <a:r>
              <a:rPr lang="en-US" sz="1000" b="1" i="1" dirty="0">
                <a:solidFill>
                  <a:srgbClr val="000000"/>
                </a:solidFill>
              </a:rPr>
              <a:t>Transportation</a:t>
            </a: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3373755" y="6369568"/>
            <a:ext cx="285369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22238" lvl="1" indent="-7938" algn="ctr" eaLnBrk="0" hangingPunct="0">
              <a:buClr>
                <a:srgbClr val="2B5681"/>
              </a:buClr>
              <a:buFont typeface="Arial" charset="0"/>
              <a:buNone/>
            </a:pPr>
            <a:r>
              <a:rPr lang="en-US" sz="1000" b="1" i="1" dirty="0">
                <a:solidFill>
                  <a:srgbClr val="000000"/>
                </a:solidFill>
              </a:rPr>
              <a:t>Power Generation</a:t>
            </a: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6310789" y="4013200"/>
            <a:ext cx="1256824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938" lvl="1" indent="-7938" algn="ctr" eaLnBrk="0" hangingPunct="0">
              <a:buClr>
                <a:srgbClr val="2B5681"/>
              </a:buClr>
              <a:buFont typeface="Arial" charset="0"/>
              <a:buNone/>
            </a:pPr>
            <a:r>
              <a:rPr lang="en-US" sz="1000" b="1" i="1" dirty="0">
                <a:solidFill>
                  <a:srgbClr val="000000"/>
                </a:solidFill>
              </a:rPr>
              <a:t>Transmission </a:t>
            </a:r>
          </a:p>
          <a:p>
            <a:pPr marL="7938" lvl="1" indent="-7938" algn="ctr" eaLnBrk="0" hangingPunct="0">
              <a:buClr>
                <a:srgbClr val="2B5681"/>
              </a:buClr>
              <a:buFont typeface="Arial" charset="0"/>
              <a:buNone/>
            </a:pPr>
            <a:r>
              <a:rPr lang="en-US" sz="1000" b="1" i="1" dirty="0">
                <a:solidFill>
                  <a:srgbClr val="000000"/>
                </a:solidFill>
              </a:rPr>
              <a:t>&amp; Distribution</a:t>
            </a: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7961695" y="3009903"/>
            <a:ext cx="1256824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938" lvl="1" indent="-7938" algn="ctr" eaLnBrk="0" hangingPunct="0">
              <a:buClr>
                <a:srgbClr val="2B5681"/>
              </a:buClr>
              <a:buFont typeface="Arial" charset="0"/>
              <a:buNone/>
            </a:pPr>
            <a:r>
              <a:rPr lang="en-US" sz="1000" b="1" i="1" dirty="0">
                <a:solidFill>
                  <a:srgbClr val="000000"/>
                </a:solidFill>
              </a:rPr>
              <a:t>Retail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26" y="3009901"/>
            <a:ext cx="1565196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38" y="3009903"/>
            <a:ext cx="1565196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81" name="AutoShape 13"/>
          <p:cNvCxnSpPr>
            <a:cxnSpLocks noChangeShapeType="1"/>
            <a:endCxn id="7179" idx="0"/>
          </p:cNvCxnSpPr>
          <p:nvPr/>
        </p:nvCxnSpPr>
        <p:spPr bwMode="auto">
          <a:xfrm>
            <a:off x="1764386" y="2408238"/>
            <a:ext cx="1093470" cy="601662"/>
          </a:xfrm>
          <a:prstGeom prst="bentConnector2">
            <a:avLst/>
          </a:prstGeom>
          <a:noFill/>
          <a:ln w="28575" cap="rnd">
            <a:solidFill>
              <a:srgbClr val="28845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AutoShape 14"/>
          <p:cNvCxnSpPr>
            <a:cxnSpLocks noChangeShapeType="1"/>
          </p:cNvCxnSpPr>
          <p:nvPr/>
        </p:nvCxnSpPr>
        <p:spPr bwMode="auto">
          <a:xfrm rot="10800000" flipH="1" flipV="1">
            <a:off x="2073593" y="3541713"/>
            <a:ext cx="1013460" cy="1828800"/>
          </a:xfrm>
          <a:prstGeom prst="bentConnector3">
            <a:avLst>
              <a:gd name="adj1" fmla="val -23685"/>
            </a:avLst>
          </a:prstGeom>
          <a:noFill/>
          <a:ln w="28575" cap="rnd">
            <a:solidFill>
              <a:srgbClr val="28845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3" name="AutoShape 15"/>
          <p:cNvCxnSpPr>
            <a:cxnSpLocks noChangeShapeType="1"/>
          </p:cNvCxnSpPr>
          <p:nvPr/>
        </p:nvCxnSpPr>
        <p:spPr bwMode="auto">
          <a:xfrm rot="-5400000">
            <a:off x="7043620" y="2230876"/>
            <a:ext cx="676275" cy="881777"/>
          </a:xfrm>
          <a:prstGeom prst="bentConnector2">
            <a:avLst/>
          </a:prstGeom>
          <a:noFill/>
          <a:ln w="28575" cap="rnd">
            <a:solidFill>
              <a:srgbClr val="28845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46" y="1936754"/>
            <a:ext cx="1565195" cy="992187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20" descr="F:\Investor Relations\Pictures\Jim Olive Dec 2009 Images\Calpine - San Diego\LR Jpgs\ZW2L8210 cropp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20245"/>
          <a:stretch>
            <a:fillRect/>
          </a:stretch>
        </p:blipFill>
        <p:spPr bwMode="auto">
          <a:xfrm>
            <a:off x="3070384" y="4514410"/>
            <a:ext cx="3460433" cy="1800225"/>
          </a:xfrm>
          <a:prstGeom prst="rect">
            <a:avLst/>
          </a:prstGeom>
          <a:noFill/>
          <a:ln w="47625">
            <a:solidFill>
              <a:srgbClr val="E57B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6" name="AutoShape 9"/>
          <p:cNvSpPr>
            <a:spLocks noChangeArrowheads="1"/>
          </p:cNvSpPr>
          <p:nvPr/>
        </p:nvSpPr>
        <p:spPr bwMode="auto">
          <a:xfrm>
            <a:off x="7381757" y="4642603"/>
            <a:ext cx="2028586" cy="1406525"/>
          </a:xfrm>
          <a:prstGeom prst="wedgeRoundRectCallout">
            <a:avLst>
              <a:gd name="adj1" fmla="val -77940"/>
              <a:gd name="adj2" fmla="val -15125"/>
              <a:gd name="adj3" fmla="val 16667"/>
            </a:avLst>
          </a:prstGeom>
          <a:gradFill rotWithShape="1">
            <a:gsLst>
              <a:gs pos="0">
                <a:srgbClr val="14283C"/>
              </a:gs>
              <a:gs pos="50000">
                <a:srgbClr val="2B5681"/>
              </a:gs>
              <a:gs pos="100000">
                <a:srgbClr val="14283C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14300" indent="-114300" algn="ctr"/>
            <a:r>
              <a:rPr lang="en-US" sz="1400" dirty="0">
                <a:solidFill>
                  <a:srgbClr val="FFFFFF"/>
                </a:solidFill>
              </a:rPr>
              <a:t>Calpine (NYSE: CPN)</a:t>
            </a:r>
          </a:p>
          <a:p>
            <a:pPr marL="114300" indent="-114300">
              <a:buFontTx/>
              <a:buChar char="•"/>
            </a:pPr>
            <a:endParaRPr lang="en-US" sz="500" dirty="0">
              <a:solidFill>
                <a:srgbClr val="FFFFFF"/>
              </a:solidFill>
            </a:endParaRPr>
          </a:p>
          <a:p>
            <a:pPr marL="114300" indent="-114300">
              <a:buFontTx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2,200 </a:t>
            </a:r>
            <a:r>
              <a:rPr lang="en-US" sz="1200" dirty="0">
                <a:solidFill>
                  <a:srgbClr val="FFFFFF"/>
                </a:solidFill>
              </a:rPr>
              <a:t>employees</a:t>
            </a:r>
          </a:p>
          <a:p>
            <a:pPr marL="114300" indent="-114300">
              <a:buFontTx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27,000 </a:t>
            </a:r>
            <a:r>
              <a:rPr lang="en-US" sz="1200" dirty="0">
                <a:solidFill>
                  <a:srgbClr val="FFFFFF"/>
                </a:solidFill>
              </a:rPr>
              <a:t>MW generation capacity</a:t>
            </a:r>
          </a:p>
          <a:p>
            <a:pPr marL="114300" indent="-114300">
              <a:buFontTx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84 </a:t>
            </a:r>
            <a:r>
              <a:rPr lang="en-US" sz="1200" dirty="0">
                <a:solidFill>
                  <a:srgbClr val="FFFFFF"/>
                </a:solidFill>
              </a:rPr>
              <a:t>power </a:t>
            </a:r>
            <a:r>
              <a:rPr lang="en-US" sz="1200" dirty="0" smtClean="0">
                <a:solidFill>
                  <a:srgbClr val="FFFFFF"/>
                </a:solidFill>
              </a:rPr>
              <a:t>plants</a:t>
            </a:r>
            <a:r>
              <a:rPr lang="en-US" sz="1200" baseline="30000" dirty="0" smtClean="0">
                <a:solidFill>
                  <a:srgbClr val="FFFFFF"/>
                </a:solidFill>
              </a:rPr>
              <a:t>1</a:t>
            </a:r>
            <a:endParaRPr lang="en-US" sz="1200" baseline="30000" dirty="0">
              <a:solidFill>
                <a:srgbClr val="FFFFFF"/>
              </a:solidFill>
            </a:endParaRPr>
          </a:p>
        </p:txBody>
      </p:sp>
      <p:sp>
        <p:nvSpPr>
          <p:cNvPr id="22" name="Rectangle 77"/>
          <p:cNvSpPr txBox="1">
            <a:spLocks noGrp="1" noChangeArrowheads="1"/>
          </p:cNvSpPr>
          <p:nvPr/>
        </p:nvSpPr>
        <p:spPr bwMode="auto">
          <a:xfrm>
            <a:off x="7229965" y="6544196"/>
            <a:ext cx="224028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C60181B8-6320-44B3-A15F-E956B563B064}" type="slidenum">
              <a:rPr lang="en-US" sz="1000">
                <a:solidFill>
                  <a:srgbClr val="000000"/>
                </a:solidFill>
                <a:cs typeface="Arial" pitchFamily="34" charset="0"/>
              </a:rPr>
              <a:pPr algn="r" eaLnBrk="1" hangingPunct="1"/>
              <a:t>1</a:t>
            </a:fld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692" y="6530978"/>
            <a:ext cx="858486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aseline="30000" dirty="0" smtClean="0"/>
              <a:t>1</a:t>
            </a:r>
            <a:r>
              <a:rPr lang="en-US" sz="700" dirty="0" smtClean="0"/>
              <a:t> Includes one plant under construction.</a:t>
            </a:r>
            <a:endParaRPr lang="en-US" sz="700" dirty="0"/>
          </a:p>
        </p:txBody>
      </p:sp>
      <p:sp>
        <p:nvSpPr>
          <p:cNvPr id="3" name="Isosceles Triangle 2"/>
          <p:cNvSpPr/>
          <p:nvPr/>
        </p:nvSpPr>
        <p:spPr>
          <a:xfrm>
            <a:off x="8438331" y="3241676"/>
            <a:ext cx="365680" cy="1400925"/>
          </a:xfrm>
          <a:prstGeom prst="triangle">
            <a:avLst/>
          </a:prstGeom>
          <a:gradFill>
            <a:gsLst>
              <a:gs pos="0">
                <a:srgbClr val="14283C"/>
              </a:gs>
              <a:gs pos="50000">
                <a:srgbClr val="2B5681"/>
              </a:gs>
              <a:gs pos="100000">
                <a:srgbClr val="1428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" y="1265192"/>
            <a:ext cx="626745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8" t="69377" b="14271"/>
          <a:stretch/>
        </p:blipFill>
        <p:spPr bwMode="auto">
          <a:xfrm>
            <a:off x="220140" y="4577406"/>
            <a:ext cx="1369977" cy="81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Rectangle 77"/>
          <p:cNvSpPr txBox="1">
            <a:spLocks noGrp="1" noChangeArrowheads="1"/>
          </p:cNvSpPr>
          <p:nvPr/>
        </p:nvSpPr>
        <p:spPr bwMode="auto">
          <a:xfrm>
            <a:off x="7230904" y="6579305"/>
            <a:ext cx="224028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C60181B8-6320-44B3-A15F-E956B563B064}" type="slidenum">
              <a:rPr lang="en-US" sz="1000">
                <a:solidFill>
                  <a:srgbClr val="000000"/>
                </a:solidFill>
                <a:cs typeface="Arial" pitchFamily="34" charset="0"/>
              </a:rPr>
              <a:pPr algn="r" eaLnBrk="1" hangingPunct="1"/>
              <a:t>2</a:t>
            </a:fld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0140" y="277750"/>
            <a:ext cx="8226125" cy="831600"/>
          </a:xfrm>
        </p:spPr>
        <p:txBody>
          <a:bodyPr rIns="228600"/>
          <a:lstStyle/>
          <a:p>
            <a:r>
              <a:rPr lang="en-US" dirty="0" smtClean="0"/>
              <a:t>Calpine: National Portfolio of Nearly 27,000 MW</a:t>
            </a:r>
            <a:endParaRPr lang="en-US" b="0" i="1" dirty="0" smtClean="0"/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441723" y="5737337"/>
            <a:ext cx="8717756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659D"/>
            </a:solidFill>
            <a:round/>
            <a:headEnd/>
            <a:tailEnd/>
          </a:ln>
          <a:effectLst>
            <a:outerShdw blurRad="50800" dist="56061" dir="2700000" algn="tl" rotWithShape="0">
              <a:schemeClr val="bg2">
                <a:alpha val="39999"/>
              </a:schemeClr>
            </a:outerShdw>
          </a:effectLst>
        </p:spPr>
        <p:txBody>
          <a:bodyPr wrap="none" anchor="ctr"/>
          <a:lstStyle/>
          <a:p>
            <a:pPr marL="227013" indent="-227013">
              <a:buClr>
                <a:srgbClr val="00659D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Geographically diversified portfolio:  Scale in three most competitive power markets in America</a:t>
            </a:r>
          </a:p>
          <a:p>
            <a:pPr marL="227013" indent="-227013">
              <a:buClr>
                <a:srgbClr val="00659D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Largest operator of combined heat and power (cogeneration) technology in America</a:t>
            </a:r>
          </a:p>
          <a:p>
            <a:pPr marL="227013" indent="-227013">
              <a:buClr>
                <a:srgbClr val="00659D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Largest geothermal power producer in America</a:t>
            </a:r>
          </a:p>
          <a:p>
            <a:pPr marL="227013" indent="-227013">
              <a:buClr>
                <a:srgbClr val="00659D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Featuring one of smallest environmental footprints in America’s power generation sector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20139" y="5377095"/>
            <a:ext cx="14201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" dirty="0">
                <a:solidFill>
                  <a:prstClr val="black"/>
                </a:solidFill>
              </a:rPr>
              <a:t>As of </a:t>
            </a:r>
            <a:r>
              <a:rPr lang="en-US" sz="600" dirty="0" smtClean="0">
                <a:solidFill>
                  <a:prstClr val="black"/>
                </a:solidFill>
              </a:rPr>
              <a:t>6/30/2016</a:t>
            </a:r>
            <a:endParaRPr lang="en-US" sz="6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23" y="1265191"/>
            <a:ext cx="3415059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 rot="-5400000">
            <a:off x="5833932" y="3175945"/>
            <a:ext cx="917079" cy="391716"/>
          </a:xfrm>
          <a:prstGeom prst="triangle">
            <a:avLst>
              <a:gd name="adj" fmla="val 49463"/>
            </a:avLst>
          </a:prstGeom>
          <a:solidFill>
            <a:srgbClr val="0065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560820" y="1333500"/>
            <a:ext cx="2200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>
            <a:spAutoFit/>
          </a:bodyPr>
          <a:lstStyle>
            <a:lvl1pPr marL="52388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i="1" dirty="0">
                <a:solidFill>
                  <a:srgbClr val="00659D"/>
                </a:solidFill>
                <a:sym typeface="Symbol" pitchFamily="18" charset="2"/>
              </a:rPr>
              <a:t>Geographic Diversity</a:t>
            </a:r>
            <a:endParaRPr lang="en-US" sz="1000" b="1" i="1" baseline="30000" dirty="0">
              <a:solidFill>
                <a:srgbClr val="00659D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14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28" y="1127657"/>
            <a:ext cx="2400656" cy="788275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322470" y="4465674"/>
            <a:ext cx="9043202" cy="1906468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26" name="Slide Number Placeholder 225"/>
          <p:cNvSpPr txBox="1">
            <a:spLocks noGrp="1"/>
          </p:cNvSpPr>
          <p:nvPr/>
        </p:nvSpPr>
        <p:spPr bwMode="auto">
          <a:xfrm>
            <a:off x="8346558" y="6536710"/>
            <a:ext cx="1124626" cy="276225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98DED76-1B77-454F-8A11-2AC9D4F94BBE}" type="slidenum">
              <a:rPr lang="en-US" sz="1000">
                <a:solidFill>
                  <a:prstClr val="black"/>
                </a:solidFill>
              </a:rPr>
              <a:pPr algn="r">
                <a:defRPr/>
              </a:pPr>
              <a:t>3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03368" y="1960651"/>
            <a:ext cx="4467829" cy="224780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2700000" scaled="1"/>
            <a:tileRect/>
          </a:gradFill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" b="1785"/>
          <a:stretch/>
        </p:blipFill>
        <p:spPr>
          <a:xfrm>
            <a:off x="322469" y="1405484"/>
            <a:ext cx="4905134" cy="257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09" name="Title 2"/>
          <p:cNvSpPr>
            <a:spLocks noGrp="1"/>
          </p:cNvSpPr>
          <p:nvPr>
            <p:ph type="title"/>
          </p:nvPr>
        </p:nvSpPr>
        <p:spPr>
          <a:xfrm>
            <a:off x="198130" y="277750"/>
            <a:ext cx="8226125" cy="831600"/>
          </a:xfrm>
        </p:spPr>
        <p:txBody>
          <a:bodyPr/>
          <a:lstStyle/>
          <a:p>
            <a:pPr indent="0" eaLnBrk="1" hangingPunct="1"/>
            <a:r>
              <a:rPr lang="en-US" dirty="0" smtClean="0"/>
              <a:t>Calpine PJM Asset Profile</a:t>
            </a:r>
          </a:p>
        </p:txBody>
      </p:sp>
      <p:sp>
        <p:nvSpPr>
          <p:cNvPr id="21515" name="Rectangle 2"/>
          <p:cNvSpPr>
            <a:spLocks noChangeArrowheads="1"/>
          </p:cNvSpPr>
          <p:nvPr/>
        </p:nvSpPr>
        <p:spPr bwMode="auto">
          <a:xfrm>
            <a:off x="2" y="85726"/>
            <a:ext cx="7584281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791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22791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0" tIns="0" rIns="0" bIns="0" anchor="ctr"/>
          <a:lstStyle/>
          <a:p>
            <a:pPr marL="52388" indent="-52388" eaLnBrk="0" hangingPunct="0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1517" name="Rectangle 182"/>
          <p:cNvSpPr>
            <a:spLocks noChangeArrowheads="1"/>
          </p:cNvSpPr>
          <p:nvPr/>
        </p:nvSpPr>
        <p:spPr bwMode="auto">
          <a:xfrm>
            <a:off x="96011" y="1069833"/>
            <a:ext cx="3635454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3276" y="2932286"/>
            <a:ext cx="1866958" cy="925894"/>
            <a:chOff x="912888" y="2223895"/>
            <a:chExt cx="1778056" cy="925894"/>
          </a:xfrm>
        </p:grpSpPr>
        <p:sp>
          <p:nvSpPr>
            <p:cNvPr id="30" name="TextBox 29"/>
            <p:cNvSpPr txBox="1"/>
            <p:nvPr/>
          </p:nvSpPr>
          <p:spPr>
            <a:xfrm>
              <a:off x="912888" y="2223895"/>
              <a:ext cx="1778056" cy="9258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900" dirty="0">
                  <a:solidFill>
                    <a:prstClr val="black"/>
                  </a:solidFill>
                </a:rPr>
                <a:t>       Combined Cycle</a:t>
              </a:r>
            </a:p>
            <a:p>
              <a:pPr>
                <a:lnSpc>
                  <a:spcPts val="1300"/>
                </a:lnSpc>
              </a:pPr>
              <a:r>
                <a:rPr lang="en-US" sz="900" dirty="0">
                  <a:solidFill>
                    <a:prstClr val="black"/>
                  </a:solidFill>
                </a:rPr>
                <a:t>       </a:t>
              </a:r>
              <a:r>
                <a:rPr lang="en-US" sz="900" dirty="0" smtClean="0">
                  <a:solidFill>
                    <a:prstClr val="black"/>
                  </a:solidFill>
                </a:rPr>
                <a:t>Simple Cycle </a:t>
              </a:r>
              <a:endParaRPr lang="en-US" sz="900" dirty="0">
                <a:solidFill>
                  <a:prstClr val="black"/>
                </a:solidFill>
              </a:endParaRPr>
            </a:p>
            <a:p>
              <a:pPr>
                <a:lnSpc>
                  <a:spcPts val="1300"/>
                </a:lnSpc>
              </a:pPr>
              <a:r>
                <a:rPr lang="en-US" sz="900" dirty="0">
                  <a:solidFill>
                    <a:prstClr val="black"/>
                  </a:solidFill>
                </a:rPr>
                <a:t>       </a:t>
              </a:r>
              <a:r>
                <a:rPr lang="en-US" sz="900" dirty="0" smtClean="0">
                  <a:solidFill>
                    <a:prstClr val="black"/>
                  </a:solidFill>
                </a:rPr>
                <a:t>Solar</a:t>
              </a:r>
            </a:p>
            <a:p>
              <a:pPr>
                <a:lnSpc>
                  <a:spcPts val="1300"/>
                </a:lnSpc>
              </a:pPr>
              <a:r>
                <a:rPr lang="en-US" sz="900" dirty="0" smtClean="0">
                  <a:solidFill>
                    <a:prstClr val="black"/>
                  </a:solidFill>
                </a:rPr>
                <a:t>       Garrison Energy Center</a:t>
              </a:r>
              <a:endParaRPr lang="en-US" sz="900" dirty="0">
                <a:solidFill>
                  <a:prstClr val="black"/>
                </a:solidFill>
              </a:endParaRPr>
            </a:p>
            <a:p>
              <a:pPr>
                <a:lnSpc>
                  <a:spcPts val="1300"/>
                </a:lnSpc>
              </a:pPr>
              <a:r>
                <a:rPr lang="en-US" sz="900" dirty="0">
                  <a:solidFill>
                    <a:prstClr val="black"/>
                  </a:solidFill>
                </a:rPr>
                <a:t>       York 2 Energy Center</a:t>
              </a:r>
            </a:p>
          </p:txBody>
        </p:sp>
        <p:sp>
          <p:nvSpPr>
            <p:cNvPr id="34" name="5-Point Star 33"/>
            <p:cNvSpPr>
              <a:spLocks noChangeAspect="1"/>
            </p:cNvSpPr>
            <p:nvPr/>
          </p:nvSpPr>
          <p:spPr>
            <a:xfrm flipH="1">
              <a:off x="1044088" y="2957039"/>
              <a:ext cx="96549" cy="96549"/>
            </a:xfrm>
            <a:prstGeom prst="star5">
              <a:avLst/>
            </a:prstGeom>
            <a:solidFill>
              <a:schemeClr val="accent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rgbClr val="00659D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23289" y="2287783"/>
              <a:ext cx="109728" cy="109728"/>
            </a:xfrm>
            <a:prstGeom prst="ellipse">
              <a:avLst/>
            </a:prstGeom>
            <a:solidFill>
              <a:srgbClr val="00659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030909" y="2465777"/>
              <a:ext cx="109728" cy="109728"/>
            </a:xfrm>
            <a:prstGeom prst="ellipse">
              <a:avLst/>
            </a:prstGeom>
            <a:solidFill>
              <a:srgbClr val="E57B1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030909" y="2618177"/>
              <a:ext cx="109728" cy="109728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98045"/>
              </p:ext>
            </p:extLst>
          </p:nvPr>
        </p:nvGraphicFramePr>
        <p:xfrm>
          <a:off x="5227603" y="2373365"/>
          <a:ext cx="3788381" cy="177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756"/>
                <a:gridCol w="1443625"/>
              </a:tblGrid>
              <a:tr h="4917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Efficient, flexible combined-cycle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3,134 MW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17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Quick-ramping (peaking) simple-cycle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1,977 MW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49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Renewable solar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MW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012" marR="960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493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6012" marR="960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5,111 MW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6012" marR="9601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5-Point Star 31"/>
          <p:cNvSpPr>
            <a:spLocks noChangeAspect="1"/>
          </p:cNvSpPr>
          <p:nvPr/>
        </p:nvSpPr>
        <p:spPr>
          <a:xfrm flipH="1">
            <a:off x="4205373" y="2691367"/>
            <a:ext cx="124764" cy="118823"/>
          </a:xfrm>
          <a:prstGeom prst="star5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rgbClr val="00659D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258128" y="2917099"/>
            <a:ext cx="144018" cy="13716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4150411055"/>
              </p:ext>
            </p:extLst>
          </p:nvPr>
        </p:nvGraphicFramePr>
        <p:xfrm>
          <a:off x="4497574" y="4710155"/>
          <a:ext cx="3547103" cy="141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810787379"/>
              </p:ext>
            </p:extLst>
          </p:nvPr>
        </p:nvGraphicFramePr>
        <p:xfrm>
          <a:off x="743339" y="4603442"/>
          <a:ext cx="3586799" cy="163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27603" y="1915932"/>
            <a:ext cx="3965812" cy="427979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Current Generating Assets</a:t>
            </a:r>
          </a:p>
        </p:txBody>
      </p:sp>
      <p:sp>
        <p:nvSpPr>
          <p:cNvPr id="224" name="Multiply 223"/>
          <p:cNvSpPr/>
          <p:nvPr/>
        </p:nvSpPr>
        <p:spPr>
          <a:xfrm>
            <a:off x="519197" y="3483084"/>
            <a:ext cx="126125" cy="17583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5" name="Multiply 64"/>
          <p:cNvSpPr/>
          <p:nvPr/>
        </p:nvSpPr>
        <p:spPr>
          <a:xfrm>
            <a:off x="4645549" y="3187743"/>
            <a:ext cx="126125" cy="17583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9" descr="DSCN20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4" y="1584400"/>
            <a:ext cx="3357513" cy="458248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53861" y="474509"/>
            <a:ext cx="8226125" cy="5219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Calpine: Wind Expansion</a:t>
            </a:r>
          </a:p>
        </p:txBody>
      </p:sp>
      <p:sp>
        <p:nvSpPr>
          <p:cNvPr id="8" name="Slide Number Placeholder 225"/>
          <p:cNvSpPr txBox="1">
            <a:spLocks noGrp="1"/>
          </p:cNvSpPr>
          <p:nvPr/>
        </p:nvSpPr>
        <p:spPr bwMode="auto">
          <a:xfrm>
            <a:off x="8305557" y="6556301"/>
            <a:ext cx="1124626" cy="276225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98DED76-1B77-454F-8A11-2AC9D4F94BBE}" type="slidenum">
              <a:rPr lang="en-US" sz="1000">
                <a:solidFill>
                  <a:prstClr val="black"/>
                </a:solidFill>
              </a:rPr>
              <a:pPr algn="r">
                <a:defRPr/>
              </a:pPr>
              <a:t>4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2490" y="1710524"/>
            <a:ext cx="5867176" cy="82808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lvl="0" algn="ctr"/>
            <a:r>
              <a:rPr lang="en-US" altLang="en-US" sz="1400" dirty="0"/>
              <a:t>In early 2015, Calpine launched a renewable energy group with vision of becoming long-term owner and operator of commercial scale wind projects.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9604" y="3368100"/>
            <a:ext cx="5334744" cy="61264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lvl="0" algn="ctr"/>
            <a:r>
              <a:rPr lang="en-US" altLang="en-US" sz="1400" dirty="0"/>
              <a:t>Calpine is newly committed to developing more than 1 GW of wind energy projects.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007" y="4807801"/>
            <a:ext cx="5867176" cy="125897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lvl="0" algn="ctr"/>
            <a:r>
              <a:rPr lang="en-US" altLang="en-US" sz="1400" dirty="0"/>
              <a:t>Calpine’s renewable energy development team has over 40 years combined experience and has developed over 2.5GW of greenfield wind energy projects that are currently operating under long-term contracts with numerous utility off-takers across the United States and Canada, including over 1.5GW in the Midwest.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499945" y="2921880"/>
            <a:ext cx="556882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03388" y="4480120"/>
            <a:ext cx="546538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t="21935" r="9695" b="27174"/>
          <a:stretch/>
        </p:blipFill>
        <p:spPr bwMode="auto">
          <a:xfrm>
            <a:off x="358754" y="1371600"/>
            <a:ext cx="896147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53861" y="474509"/>
            <a:ext cx="8226125" cy="5219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Calpine: Clean Fleet</a:t>
            </a:r>
          </a:p>
        </p:txBody>
      </p:sp>
      <p:sp>
        <p:nvSpPr>
          <p:cNvPr id="8" name="Slide Number Placeholder 225"/>
          <p:cNvSpPr txBox="1">
            <a:spLocks noGrp="1"/>
          </p:cNvSpPr>
          <p:nvPr/>
        </p:nvSpPr>
        <p:spPr bwMode="auto">
          <a:xfrm>
            <a:off x="8305557" y="6556301"/>
            <a:ext cx="1124626" cy="276225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98DED76-1B77-454F-8A11-2AC9D4F94BBE}" type="slidenum">
              <a:rPr lang="en-US" sz="1000">
                <a:solidFill>
                  <a:prstClr val="black"/>
                </a:solidFill>
              </a:rPr>
              <a:pPr algn="r">
                <a:defRPr/>
              </a:pPr>
              <a:t>5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 result for epa logo jp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7799"/>
            <a:ext cx="5943600" cy="5337544"/>
          </a:xfrm>
          <a:prstGeom prst="rect">
            <a:avLst/>
          </a:prstGeom>
          <a:blipFill dpi="0" rotWithShape="0">
            <a:blip r:embed="rId4">
              <a:alphaModFix amt="22000"/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58" y="277750"/>
            <a:ext cx="8226125" cy="831600"/>
          </a:xfrm>
        </p:spPr>
        <p:txBody>
          <a:bodyPr/>
          <a:lstStyle/>
          <a:p>
            <a:r>
              <a:rPr lang="en-US" dirty="0" smtClean="0"/>
              <a:t>Calpine Has Been A Very Strong Supporter of Environmental Regulation</a:t>
            </a:r>
            <a:endParaRPr lang="en-US" dirty="0"/>
          </a:p>
        </p:txBody>
      </p:sp>
      <p:pic>
        <p:nvPicPr>
          <p:cNvPr id="4099" name="Picture 3" descr="C:\Users\ss01815\Documents\Thad Hi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7" y="2700672"/>
            <a:ext cx="3612910" cy="24561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606" y="5220162"/>
            <a:ext cx="3475406" cy="79731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000" b="1" i="1" dirty="0" smtClean="0"/>
              <a:t>Calpine was one of two power companies invited to The White House when the final Clean Power Plan was unveiled in August 2015. Pictured (L-R): President Barack Obama (D) and Calpine CEO Thad Hill.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9257" y="2219161"/>
            <a:ext cx="5310377" cy="369331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prstClr val="black"/>
                </a:solidFill>
              </a:rPr>
              <a:t>Lone </a:t>
            </a:r>
            <a:r>
              <a:rPr lang="en-US" sz="1400" dirty="0">
                <a:solidFill>
                  <a:prstClr val="black"/>
                </a:solidFill>
              </a:rPr>
              <a:t>energy producer to file Amicus Brief in support of EPA’s right to regulate greenhouse gas emissions from power plants in </a:t>
            </a:r>
            <a:r>
              <a:rPr lang="en-US" sz="1400" i="1" dirty="0">
                <a:solidFill>
                  <a:prstClr val="black"/>
                </a:solidFill>
              </a:rPr>
              <a:t>Murray </a:t>
            </a:r>
            <a:r>
              <a:rPr lang="en-US" sz="1400" i="1" dirty="0" smtClean="0">
                <a:solidFill>
                  <a:prstClr val="black"/>
                </a:solidFill>
              </a:rPr>
              <a:t>Energy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prstClr val="black"/>
                </a:solidFill>
              </a:rPr>
              <a:t>Calpine’s Russell City Energy Center was the nation’s first power plant to </a:t>
            </a:r>
            <a:r>
              <a:rPr lang="en-US" sz="1400" u="sng" dirty="0">
                <a:solidFill>
                  <a:prstClr val="black"/>
                </a:solidFill>
              </a:rPr>
              <a:t>voluntarily</a:t>
            </a:r>
            <a:r>
              <a:rPr lang="en-US" sz="1400" dirty="0">
                <a:solidFill>
                  <a:prstClr val="black"/>
                </a:solidFill>
              </a:rPr>
              <a:t> receive an air permit that included a limit on GHG </a:t>
            </a:r>
            <a:r>
              <a:rPr lang="en-US" sz="1400" dirty="0" smtClean="0">
                <a:solidFill>
                  <a:prstClr val="black"/>
                </a:solidFill>
              </a:rPr>
              <a:t>emissions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prstClr val="black"/>
                </a:solidFill>
              </a:rPr>
              <a:t>Supporter of the Northeast Regional Greenhouse Gas Initiative (RGGI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solidFill>
                  <a:prstClr val="black"/>
                </a:solidFill>
              </a:rPr>
              <a:t>Supported </a:t>
            </a:r>
            <a:r>
              <a:rPr lang="en-US" sz="1400" dirty="0">
                <a:solidFill>
                  <a:prstClr val="black"/>
                </a:solidFill>
              </a:rPr>
              <a:t>AB </a:t>
            </a:r>
            <a:r>
              <a:rPr lang="en-US" sz="1400" dirty="0" smtClean="0">
                <a:solidFill>
                  <a:prstClr val="black"/>
                </a:solidFill>
              </a:rPr>
              <a:t>32 and SB 350 in California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Supported Governor’s Executive Order to require the state to reduce GHG emissions 40% below 1990 levels by 2030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384216" y="1327799"/>
            <a:ext cx="8832771" cy="6617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F49"/>
              </a:gs>
              <a:gs pos="50000">
                <a:srgbClr val="00659D"/>
              </a:gs>
              <a:gs pos="100000">
                <a:srgbClr val="002F4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i="1" dirty="0" smtClean="0">
                <a:solidFill>
                  <a:srgbClr val="FFFFFF"/>
                </a:solidFill>
                <a:sym typeface="Symbol" pitchFamily="18" charset="2"/>
              </a:rPr>
              <a:t>Calpine has been an early and consistent supporter or state and federal initiatives to reduce pollutants and GHG emissions from power plants.</a:t>
            </a:r>
            <a:endParaRPr lang="en-US" i="1" dirty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16" name="Slide Number Placeholder 225"/>
          <p:cNvSpPr txBox="1">
            <a:spLocks noGrp="1"/>
          </p:cNvSpPr>
          <p:nvPr/>
        </p:nvSpPr>
        <p:spPr bwMode="auto">
          <a:xfrm>
            <a:off x="8305008" y="6527231"/>
            <a:ext cx="1124626" cy="276225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98DED76-1B77-454F-8A11-2AC9D4F94BBE}" type="slidenum">
              <a:rPr lang="en-US" sz="1000">
                <a:solidFill>
                  <a:prstClr val="black"/>
                </a:solidFill>
              </a:rPr>
              <a:pPr algn="r">
                <a:defRPr/>
              </a:pPr>
              <a:t>6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 result for epa logo jp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8017"/>
            <a:ext cx="5943600" cy="5337544"/>
          </a:xfrm>
          <a:prstGeom prst="rect">
            <a:avLst/>
          </a:prstGeom>
          <a:blipFill dpi="0" rotWithShape="0">
            <a:blip r:embed="rId4">
              <a:alphaModFix amt="22000"/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1732" y="158750"/>
            <a:ext cx="563737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0659D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buClr>
                <a:srgbClr val="00659D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buClr>
                <a:srgbClr val="00659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buClr>
                <a:srgbClr val="00659D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buClr>
                <a:srgbClr val="00659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59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59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59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59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en-US" sz="32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8199" name="Picture 3" descr="W:\Public\Geysers 50th show\CalpineGeo#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3" y="2211571"/>
            <a:ext cx="3218736" cy="1745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lpine.com/power/plant_img/Betheh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" y="4412512"/>
            <a:ext cx="3218736" cy="1871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4226" y="160226"/>
            <a:ext cx="8226125" cy="83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Clean Power Plan</a:t>
            </a:r>
            <a:endParaRPr lang="en-US" dirty="0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384216" y="1288017"/>
            <a:ext cx="8832771" cy="6617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F49"/>
              </a:gs>
              <a:gs pos="50000">
                <a:srgbClr val="00659D"/>
              </a:gs>
              <a:gs pos="100000">
                <a:srgbClr val="002F4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i="1" dirty="0" smtClean="0">
                <a:solidFill>
                  <a:srgbClr val="FFFFFF"/>
                </a:solidFill>
                <a:sym typeface="Symbol" pitchFamily="18" charset="2"/>
              </a:rPr>
              <a:t>Calpine supports climate change regulation and programs that rely upon market forces to drive GHG reductions.</a:t>
            </a:r>
            <a:endParaRPr lang="en-US" i="1" dirty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475" y="3956789"/>
            <a:ext cx="2295191" cy="33564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000" b="1" i="1" dirty="0" smtClean="0"/>
              <a:t>The Geysers - California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465" y="6305726"/>
            <a:ext cx="2639213" cy="33564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000" b="1" i="1" dirty="0" smtClean="0"/>
              <a:t>Bethlehem Energy Center - Pennsylvania</a:t>
            </a:r>
          </a:p>
        </p:txBody>
      </p:sp>
      <p:sp>
        <p:nvSpPr>
          <p:cNvPr id="17" name="Slide Number Placeholder 225"/>
          <p:cNvSpPr txBox="1">
            <a:spLocks noGrp="1"/>
          </p:cNvSpPr>
          <p:nvPr/>
        </p:nvSpPr>
        <p:spPr bwMode="auto">
          <a:xfrm>
            <a:off x="8305557" y="6556301"/>
            <a:ext cx="1124626" cy="276225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98DED76-1B77-454F-8A11-2AC9D4F94BBE}" type="slidenum">
              <a:rPr lang="en-US" sz="1000">
                <a:solidFill>
                  <a:prstClr val="black"/>
                </a:solidFill>
              </a:rPr>
              <a:pPr algn="r">
                <a:defRPr/>
              </a:pPr>
              <a:t>7</a:t>
            </a:fld>
            <a:endParaRPr lang="en-US" sz="10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5630603"/>
              </p:ext>
            </p:extLst>
          </p:nvPr>
        </p:nvGraphicFramePr>
        <p:xfrm>
          <a:off x="3869355" y="2434857"/>
          <a:ext cx="5522414" cy="3299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132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58" y="277750"/>
            <a:ext cx="8226125" cy="831600"/>
          </a:xfrm>
        </p:spPr>
        <p:txBody>
          <a:bodyPr/>
          <a:lstStyle/>
          <a:p>
            <a:r>
              <a:rPr lang="en-US" dirty="0" smtClean="0"/>
              <a:t>Different Technologies Have Different Characteristics</a:t>
            </a:r>
            <a:endParaRPr lang="en-US" dirty="0"/>
          </a:p>
        </p:txBody>
      </p:sp>
      <p:sp>
        <p:nvSpPr>
          <p:cNvPr id="4" name="AutoShape 8" descr="Image result for windfarm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10" descr="Image result for windfarm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2" descr="Image result for windfarm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4" descr="Image result for windfarm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12161"/>
              </p:ext>
            </p:extLst>
          </p:nvPr>
        </p:nvGraphicFramePr>
        <p:xfrm>
          <a:off x="307975" y="1360973"/>
          <a:ext cx="9059308" cy="4997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313"/>
                <a:gridCol w="1052260"/>
                <a:gridCol w="1627717"/>
                <a:gridCol w="1731846"/>
                <a:gridCol w="1666080"/>
                <a:gridCol w="1381092"/>
              </a:tblGrid>
              <a:tr h="539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Resource 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Water Impact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Capacity Value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Operating characteristics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Other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9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CCGT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High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Flexible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High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High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High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Less Flexible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SO2 / </a:t>
                      </a:r>
                      <a:r>
                        <a:rPr lang="en-US" sz="1100" u="none" strike="noStrike" dirty="0" smtClean="0">
                          <a:effectLst/>
                        </a:rPr>
                        <a:t>NOX / </a:t>
                      </a:r>
                      <a:r>
                        <a:rPr lang="en-US" sz="1100" u="none" strike="noStrike" dirty="0">
                          <a:effectLst/>
                        </a:rPr>
                        <a:t>Mercury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Nuclear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High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High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Not Flexible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Nuclear Waste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Wind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Intermittent / Seasonal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Birds </a:t>
                      </a:r>
                      <a:r>
                        <a:rPr lang="en-US" sz="1100" u="none" strike="noStrike">
                          <a:effectLst/>
                        </a:rPr>
                        <a:t>/ </a:t>
                      </a:r>
                      <a:r>
                        <a:rPr lang="en-US" sz="1100" u="none" strike="noStrike" smtClean="0">
                          <a:effectLst/>
                        </a:rPr>
                        <a:t>Bats /  </a:t>
                      </a:r>
                      <a:r>
                        <a:rPr lang="en-US" sz="1100" u="none" strike="noStrike" dirty="0">
                          <a:effectLst/>
                        </a:rPr>
                        <a:t>Land use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Utility Scale Solar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Intermittent / Seasonal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Habitat / Land use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Hydro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High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Low / Moderate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Intermittent / </a:t>
                      </a:r>
                      <a:r>
                        <a:rPr lang="en-US" sz="1100" u="none" strike="noStrike" dirty="0">
                          <a:effectLst/>
                        </a:rPr>
                        <a:t>Seasonal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Fish / aquatic impacts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225"/>
          <p:cNvSpPr txBox="1">
            <a:spLocks noGrp="1"/>
          </p:cNvSpPr>
          <p:nvPr/>
        </p:nvSpPr>
        <p:spPr bwMode="auto">
          <a:xfrm>
            <a:off x="8305557" y="6556301"/>
            <a:ext cx="1124626" cy="276225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98DED76-1B77-454F-8A11-2AC9D4F94BBE}" type="slidenum">
              <a:rPr lang="en-US" sz="1000">
                <a:solidFill>
                  <a:prstClr val="black"/>
                </a:solidFill>
              </a:rPr>
              <a:pPr algn="r">
                <a:defRPr/>
              </a:pPr>
              <a:t>8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5&quot;&gt;&lt;elem m_fUsage=&quot;1.71000000000000000000E+000&quot;&gt;&lt;m_msothmcolidx val=&quot;0&quot;/&gt;&lt;m_rgb r=&quot;bc&quot; g=&quot;de&quot; b=&quot;c2&quot;/&gt;&lt;m_ppcolschidx tagver0=&quot;23004&quot; tagname0=&quot;m_ppcolschidxUNRECOGNIZED&quot; val=&quot;0&quot;/&gt;&lt;m_nBrightness val=&quot;0&quot;/&gt;&lt;/elem&gt;&lt;elem m_fUsage=&quot;1.65610000000000010000E+000&quot;&gt;&lt;m_msothmcolidx val=&quot;0&quot;/&gt;&lt;m_rgb r=&quot;5b&quot; g=&quot;ad&quot; b=&quot;82&quot;/&gt;&lt;m_ppcolschidx tagver0=&quot;23004&quot; tagname0=&quot;m_ppcolschidxUNRECOGNIZED&quot; val=&quot;0&quot;/&gt;&lt;m_nBrightness val=&quot;0&quot;/&gt;&lt;/elem&gt;&lt;elem m_fUsage=&quot;7.29000000000000090000E-001&quot;&gt;&lt;m_msothmcolidx val=&quot;0&quot;/&gt;&lt;m_rgb r=&quot;c6&quot; g=&quot;de&quot; b=&quot;b8&quot;/&gt;&lt;m_ppcolschidx tagver0=&quot;23004&quot; tagname0=&quot;m_ppcolschidxUNRECOGNIZED&quot; val=&quot;0&quot;/&gt;&lt;m_nBrightness val=&quot;0&quot;/&gt;&lt;/elem&gt;&lt;elem m_fUsage=&quot;5.90490000000000180000E-001&quot;&gt;&lt;m_msothmcolidx val=&quot;0&quot;/&gt;&lt;m_rgb r=&quot;e7&quot; g=&quot;c7&quot; b=&quot;c7&quot;/&gt;&lt;m_ppcolschidx tagver0=&quot;23004&quot; tagname0=&quot;m_ppcolschidxUNRECOGNIZED&quot; val=&quot;0&quot;/&gt;&lt;m_nBrightness val=&quot;0&quot;/&gt;&lt;/elem&gt;&lt;elem m_fUsage=&quot;5.31441000000000160000E-001&quot;&gt;&lt;m_msothmcolidx val=&quot;0&quot;/&gt;&lt;m_rgb r=&quot;fe&quot; g=&quot;dd&quot; b=&quot;da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Standard Theme">
  <a:themeElements>
    <a:clrScheme name="Calpine">
      <a:dk1>
        <a:srgbClr val="000000"/>
      </a:dk1>
      <a:lt1>
        <a:srgbClr val="FFFFFF"/>
      </a:lt1>
      <a:dk2>
        <a:srgbClr val="00659D"/>
      </a:dk2>
      <a:lt2>
        <a:srgbClr val="808080"/>
      </a:lt2>
      <a:accent1>
        <a:srgbClr val="00659D"/>
      </a:accent1>
      <a:accent2>
        <a:srgbClr val="7DA34E"/>
      </a:accent2>
      <a:accent3>
        <a:srgbClr val="E57B11"/>
      </a:accent3>
      <a:accent4>
        <a:srgbClr val="B42626"/>
      </a:accent4>
      <a:accent5>
        <a:srgbClr val="FFCC00"/>
      </a:accent5>
      <a:accent6>
        <a:srgbClr val="E2E2E2"/>
      </a:accent6>
      <a:hlink>
        <a:srgbClr val="FFCC00"/>
      </a:hlink>
      <a:folHlink>
        <a:srgbClr val="FFEDA3"/>
      </a:folHlink>
    </a:clrScheme>
    <a:fontScheme name="Custom 2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alpine Template">
      <a:dk1>
        <a:sysClr val="windowText" lastClr="000000"/>
      </a:dk1>
      <a:lt1>
        <a:sysClr val="window" lastClr="FFFFFF"/>
      </a:lt1>
      <a:dk2>
        <a:srgbClr val="00659D"/>
      </a:dk2>
      <a:lt2>
        <a:srgbClr val="EEECE1"/>
      </a:lt2>
      <a:accent1>
        <a:srgbClr val="00659D"/>
      </a:accent1>
      <a:accent2>
        <a:srgbClr val="7DA34E"/>
      </a:accent2>
      <a:accent3>
        <a:srgbClr val="C00000"/>
      </a:accent3>
      <a:accent4>
        <a:srgbClr val="E57B11"/>
      </a:accent4>
      <a:accent5>
        <a:srgbClr val="8064A2"/>
      </a:accent5>
      <a:accent6>
        <a:srgbClr val="FFCC00"/>
      </a:accent6>
      <a:hlink>
        <a:srgbClr val="00659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lpine_Presentation_Template_2011">
  <a:themeElements>
    <a:clrScheme name="Calpine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2B5681"/>
      </a:accent1>
      <a:accent2>
        <a:srgbClr val="288454"/>
      </a:accent2>
      <a:accent3>
        <a:srgbClr val="E57B11"/>
      </a:accent3>
      <a:accent4>
        <a:srgbClr val="B42626"/>
      </a:accent4>
      <a:accent5>
        <a:srgbClr val="FFCC00"/>
      </a:accent5>
      <a:accent6>
        <a:srgbClr val="FFFFFF"/>
      </a:accent6>
      <a:hlink>
        <a:srgbClr val="2B5681"/>
      </a:hlink>
      <a:folHlink>
        <a:srgbClr val="2B5681"/>
      </a:folHlink>
    </a:clrScheme>
    <a:fontScheme name="Calpin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-9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b="0" dirty="0">
            <a:latin typeface="Trebuchet MS" pitchFamily="34" charset="0"/>
          </a:defRPr>
        </a:defPPr>
      </a:lstStyle>
    </a:txDef>
  </a:objectDefaults>
  <a:extraClrSchemeLst>
    <a:extraClrScheme>
      <a:clrScheme name="Calpine Corporation Jan 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pine Corporation Jan 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pine Corporation Jan 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pine Corporation Jan 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pine Corporation Jan 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pine Corporation Jan 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pine Corporation Jan 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alpine Template">
      <a:dk1>
        <a:sysClr val="windowText" lastClr="000000"/>
      </a:dk1>
      <a:lt1>
        <a:sysClr val="window" lastClr="FFFFFF"/>
      </a:lt1>
      <a:dk2>
        <a:srgbClr val="00659D"/>
      </a:dk2>
      <a:lt2>
        <a:srgbClr val="EEECE1"/>
      </a:lt2>
      <a:accent1>
        <a:srgbClr val="00659D"/>
      </a:accent1>
      <a:accent2>
        <a:srgbClr val="7DA34E"/>
      </a:accent2>
      <a:accent3>
        <a:srgbClr val="C00000"/>
      </a:accent3>
      <a:accent4>
        <a:srgbClr val="E57B11"/>
      </a:accent4>
      <a:accent5>
        <a:srgbClr val="8064A2"/>
      </a:accent5>
      <a:accent6>
        <a:srgbClr val="FFCC00"/>
      </a:accent6>
      <a:hlink>
        <a:srgbClr val="00659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14825</TotalTime>
  <Words>1134</Words>
  <Application>Microsoft Office PowerPoint</Application>
  <PresentationFormat>Custom</PresentationFormat>
  <Paragraphs>181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Standard Theme</vt:lpstr>
      <vt:lpstr>Custom Design</vt:lpstr>
      <vt:lpstr>Calpine_Presentation_Template_2011</vt:lpstr>
      <vt:lpstr>1_Custom Design</vt:lpstr>
      <vt:lpstr>think-cell Slide</vt:lpstr>
      <vt:lpstr>PowerPoint Presentation</vt:lpstr>
      <vt:lpstr>Calpine Generating Power</vt:lpstr>
      <vt:lpstr>Calpine: National Portfolio of Nearly 27,000 MW</vt:lpstr>
      <vt:lpstr>Calpine PJM Asset Profile</vt:lpstr>
      <vt:lpstr>PowerPoint Presentation</vt:lpstr>
      <vt:lpstr>PowerPoint Presentation</vt:lpstr>
      <vt:lpstr>Calpine Has Been A Very Strong Supporter of Environmental Regulation</vt:lpstr>
      <vt:lpstr>PowerPoint Presentation</vt:lpstr>
      <vt:lpstr>Different Technologies Have Different Characteristics</vt:lpstr>
      <vt:lpstr>PJM Markets are Working Well</vt:lpstr>
      <vt:lpstr>Is There a Problem for Nuclear? </vt:lpstr>
      <vt:lpstr>Nuclear Subsidy Efforts in PJM and Surrounding States </vt:lpstr>
      <vt:lpstr>We Support Programs and Regulations that Rely on Market Forces </vt:lpstr>
      <vt:lpstr>PowerPoint Presentation</vt:lpstr>
    </vt:vector>
  </TitlesOfParts>
  <Company>The Boston Consulting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Bozhchenko Alona</dc:creator>
  <cp:lastModifiedBy>Joseph Kerecman</cp:lastModifiedBy>
  <cp:revision>902</cp:revision>
  <cp:lastPrinted>2016-09-26T21:46:48Z</cp:lastPrinted>
  <dcterms:created xsi:type="dcterms:W3CDTF">2010-04-13T12:31:45Z</dcterms:created>
  <dcterms:modified xsi:type="dcterms:W3CDTF">2016-09-28T11:03:29Z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Calpine</vt:lpwstr>
  </property>
  <property fmtid="{D5CDD505-2E9C-101B-9397-08002B2CF9AE}" pid="4" name="Template Name">
    <vt:lpwstr>Letter</vt:lpwstr>
  </property>
  <property fmtid="{D5CDD505-2E9C-101B-9397-08002B2CF9AE}" pid="5" name="_NewReviewCycle">
    <vt:lpwstr/>
  </property>
</Properties>
</file>